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52" r:id="rId5"/>
    <p:sldMasterId id="2147483771" r:id="rId6"/>
    <p:sldMasterId id="2147483790" r:id="rId7"/>
  </p:sldMasterIdLst>
  <p:notesMasterIdLst>
    <p:notesMasterId r:id="rId25"/>
  </p:notesMasterIdLst>
  <p:sldIdLst>
    <p:sldId id="256" r:id="rId8"/>
    <p:sldId id="263" r:id="rId9"/>
    <p:sldId id="259" r:id="rId10"/>
    <p:sldId id="264" r:id="rId11"/>
    <p:sldId id="261" r:id="rId12"/>
    <p:sldId id="265" r:id="rId13"/>
    <p:sldId id="260" r:id="rId14"/>
    <p:sldId id="258" r:id="rId15"/>
    <p:sldId id="266"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300"/>
    <a:srgbClr val="942092"/>
    <a:srgbClr val="E4002B"/>
    <a:srgbClr val="2E385B"/>
    <a:srgbClr val="525454"/>
    <a:srgbClr val="DFD6C3"/>
    <a:srgbClr val="DB322A"/>
    <a:srgbClr val="FF05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D6B74-2C29-394F-4253-4003F8A4FA3D}" v="2" dt="2026-02-12T09:20:58.163"/>
    <p1510:client id="{8118E547-ACAE-D0C1-282C-88739393E5BD}" v="2" dt="2026-02-12T09:20:16.651"/>
  </p1510:revLst>
</p1510:revInfo>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ken Solberg" userId="S::majken.solberg@frelsesarmeen.no::bc8db120-a2fb-4e84-9124-4aca71be59eb" providerId="AD" clId="Web-{824254FE-CEBA-E0D0-C927-4671BCBEAF9A}"/>
    <pc:docChg chg="modSld">
      <pc:chgData name="Majken Solberg" userId="S::majken.solberg@frelsesarmeen.no::bc8db120-a2fb-4e84-9124-4aca71be59eb" providerId="AD" clId="Web-{824254FE-CEBA-E0D0-C927-4671BCBEAF9A}" dt="2026-02-05T09:37:56.715" v="90" actId="1076"/>
      <pc:docMkLst>
        <pc:docMk/>
      </pc:docMkLst>
      <pc:sldChg chg="modSp">
        <pc:chgData name="Majken Solberg" userId="S::majken.solberg@frelsesarmeen.no::bc8db120-a2fb-4e84-9124-4aca71be59eb" providerId="AD" clId="Web-{824254FE-CEBA-E0D0-C927-4671BCBEAF9A}" dt="2026-02-05T09:37:56.715" v="90" actId="1076"/>
        <pc:sldMkLst>
          <pc:docMk/>
          <pc:sldMk cId="2766657070" sldId="273"/>
        </pc:sldMkLst>
        <pc:spChg chg="mod">
          <ac:chgData name="Majken Solberg" userId="S::majken.solberg@frelsesarmeen.no::bc8db120-a2fb-4e84-9124-4aca71be59eb" providerId="AD" clId="Web-{824254FE-CEBA-E0D0-C927-4671BCBEAF9A}" dt="2026-02-05T09:37:56.715" v="90" actId="1076"/>
          <ac:spMkLst>
            <pc:docMk/>
            <pc:sldMk cId="2766657070" sldId="273"/>
            <ac:spMk id="8" creationId="{B7CF4A9B-F6B1-5416-3F71-2F1075D34411}"/>
          </ac:spMkLst>
        </pc:spChg>
      </pc:sldChg>
    </pc:docChg>
  </pc:docChgLst>
  <pc:docChgLst>
    <pc:chgData name="Majken Solberg" userId="S::majken.solberg@frelsesarmeen.no::bc8db120-a2fb-4e84-9124-4aca71be59eb" providerId="AD" clId="Web-{8118E547-ACAE-D0C1-282C-88739393E5BD}"/>
    <pc:docChg chg="modSld">
      <pc:chgData name="Majken Solberg" userId="S::majken.solberg@frelsesarmeen.no::bc8db120-a2fb-4e84-9124-4aca71be59eb" providerId="AD" clId="Web-{8118E547-ACAE-D0C1-282C-88739393E5BD}" dt="2026-02-12T09:20:16.651" v="1" actId="20577"/>
      <pc:docMkLst>
        <pc:docMk/>
      </pc:docMkLst>
      <pc:sldChg chg="addSp delSp modSp">
        <pc:chgData name="Majken Solberg" userId="S::majken.solberg@frelsesarmeen.no::bc8db120-a2fb-4e84-9124-4aca71be59eb" providerId="AD" clId="Web-{8118E547-ACAE-D0C1-282C-88739393E5BD}" dt="2026-02-12T09:20:16.651" v="1" actId="20577"/>
        <pc:sldMkLst>
          <pc:docMk/>
          <pc:sldMk cId="3808822265" sldId="262"/>
        </pc:sldMkLst>
        <pc:spChg chg="mod">
          <ac:chgData name="Majken Solberg" userId="S::majken.solberg@frelsesarmeen.no::bc8db120-a2fb-4e84-9124-4aca71be59eb" providerId="AD" clId="Web-{8118E547-ACAE-D0C1-282C-88739393E5BD}" dt="2026-02-12T09:20:16.651" v="1" actId="20577"/>
          <ac:spMkLst>
            <pc:docMk/>
            <pc:sldMk cId="3808822265" sldId="262"/>
            <ac:spMk id="2" creationId="{5F1C3ADC-558A-9248-BE3B-AA7EC10C2639}"/>
          </ac:spMkLst>
        </pc:spChg>
        <pc:spChg chg="del">
          <ac:chgData name="Majken Solberg" userId="S::majken.solberg@frelsesarmeen.no::bc8db120-a2fb-4e84-9124-4aca71be59eb" providerId="AD" clId="Web-{8118E547-ACAE-D0C1-282C-88739393E5BD}" dt="2026-02-12T09:20:10.682" v="0"/>
          <ac:spMkLst>
            <pc:docMk/>
            <pc:sldMk cId="3808822265" sldId="262"/>
            <ac:spMk id="3" creationId="{929128A0-4D6E-F445-87FB-20ED14268DCD}"/>
          </ac:spMkLst>
        </pc:spChg>
        <pc:spChg chg="add mod">
          <ac:chgData name="Majken Solberg" userId="S::majken.solberg@frelsesarmeen.no::bc8db120-a2fb-4e84-9124-4aca71be59eb" providerId="AD" clId="Web-{8118E547-ACAE-D0C1-282C-88739393E5BD}" dt="2026-02-12T09:20:10.682" v="0"/>
          <ac:spMkLst>
            <pc:docMk/>
            <pc:sldMk cId="3808822265" sldId="262"/>
            <ac:spMk id="5" creationId="{19550692-8027-3DCA-005F-D32EBF11C637}"/>
          </ac:spMkLst>
        </pc:spChg>
      </pc:sldChg>
    </pc:docChg>
  </pc:docChgLst>
  <pc:docChgLst>
    <pc:chgData name="Majken Solberg" userId="S::majken.solberg@frelsesarmeen.no::bc8db120-a2fb-4e84-9124-4aca71be59eb" providerId="AD" clId="Web-{382D6B74-2C29-394F-4253-4003F8A4FA3D}"/>
    <pc:docChg chg="addSld delSld">
      <pc:chgData name="Majken Solberg" userId="S::majken.solberg@frelsesarmeen.no::bc8db120-a2fb-4e84-9124-4aca71be59eb" providerId="AD" clId="Web-{382D6B74-2C29-394F-4253-4003F8A4FA3D}" dt="2026-02-12T09:20:58.163" v="1"/>
      <pc:docMkLst>
        <pc:docMk/>
      </pc:docMkLst>
      <pc:sldChg chg="del">
        <pc:chgData name="Majken Solberg" userId="S::majken.solberg@frelsesarmeen.no::bc8db120-a2fb-4e84-9124-4aca71be59eb" providerId="AD" clId="Web-{382D6B74-2C29-394F-4253-4003F8A4FA3D}" dt="2026-02-12T09:20:58.163" v="1"/>
        <pc:sldMkLst>
          <pc:docMk/>
          <pc:sldMk cId="3808822265" sldId="262"/>
        </pc:sldMkLst>
      </pc:sldChg>
      <pc:sldChg chg="add">
        <pc:chgData name="Majken Solberg" userId="S::majken.solberg@frelsesarmeen.no::bc8db120-a2fb-4e84-9124-4aca71be59eb" providerId="AD" clId="Web-{382D6B74-2C29-394F-4253-4003F8A4FA3D}" dt="2026-02-12T09:20:55.991" v="0"/>
        <pc:sldMkLst>
          <pc:docMk/>
          <pc:sldMk cId="1799804860" sldId="274"/>
        </pc:sldMkLst>
      </pc:sldChg>
    </pc:docChg>
  </pc:docChgLst>
  <pc:docChgLst>
    <pc:chgData name="Majken Solberg" userId="S::majken.solberg@frelsesarmeen.no::bc8db120-a2fb-4e84-9124-4aca71be59eb" providerId="AD" clId="Web-{80E12285-B492-AA36-1CD8-99F0D341283B}"/>
    <pc:docChg chg="modSld">
      <pc:chgData name="Majken Solberg" userId="S::majken.solberg@frelsesarmeen.no::bc8db120-a2fb-4e84-9124-4aca71be59eb" providerId="AD" clId="Web-{80E12285-B492-AA36-1CD8-99F0D341283B}" dt="2026-02-05T12:10:32.654" v="15" actId="20577"/>
      <pc:docMkLst>
        <pc:docMk/>
      </pc:docMkLst>
      <pc:sldChg chg="modSp">
        <pc:chgData name="Majken Solberg" userId="S::majken.solberg@frelsesarmeen.no::bc8db120-a2fb-4e84-9124-4aca71be59eb" providerId="AD" clId="Web-{80E12285-B492-AA36-1CD8-99F0D341283B}" dt="2026-02-05T12:10:32.654" v="15" actId="20577"/>
        <pc:sldMkLst>
          <pc:docMk/>
          <pc:sldMk cId="2766657070" sldId="273"/>
        </pc:sldMkLst>
        <pc:spChg chg="mod">
          <ac:chgData name="Majken Solberg" userId="S::majken.solberg@frelsesarmeen.no::bc8db120-a2fb-4e84-9124-4aca71be59eb" providerId="AD" clId="Web-{80E12285-B492-AA36-1CD8-99F0D341283B}" dt="2026-02-05T12:10:32.654" v="15" actId="20577"/>
          <ac:spMkLst>
            <pc:docMk/>
            <pc:sldMk cId="2766657070" sldId="273"/>
            <ac:spMk id="8" creationId="{B7CF4A9B-F6B1-5416-3F71-2F1075D344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84613" y="7568406"/>
            <a:ext cx="2393244" cy="13462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229393"/>
            <a:ext cx="5486400" cy="845581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000" b="1" kern="1200">
        <a:solidFill>
          <a:schemeClr val="tx1"/>
        </a:solidFill>
        <a:latin typeface="Garamond" charset="0"/>
        <a:ea typeface="Garamond" charset="0"/>
        <a:cs typeface="Garamond" charset="0"/>
      </a:defRPr>
    </a:lvl1pPr>
    <a:lvl2pPr marL="457200" algn="l" defTabSz="914400" rtl="0" eaLnBrk="1" latinLnBrk="0" hangingPunct="1">
      <a:defRPr sz="2000" b="1" kern="1200">
        <a:solidFill>
          <a:schemeClr val="tx1"/>
        </a:solidFill>
        <a:latin typeface="Garamond" charset="0"/>
        <a:ea typeface="Garamond" charset="0"/>
        <a:cs typeface="Garamond" charset="0"/>
      </a:defRPr>
    </a:lvl2pPr>
    <a:lvl3pPr marL="914400" algn="l" defTabSz="914400" rtl="0" eaLnBrk="1" latinLnBrk="0" hangingPunct="1">
      <a:defRPr sz="2000" b="1" kern="1200">
        <a:solidFill>
          <a:schemeClr val="tx1"/>
        </a:solidFill>
        <a:latin typeface="Garamond" charset="0"/>
        <a:ea typeface="Garamond" charset="0"/>
        <a:cs typeface="Garamond" charset="0"/>
      </a:defRPr>
    </a:lvl3pPr>
    <a:lvl4pPr marL="1371600" algn="l" defTabSz="914400" rtl="0" eaLnBrk="1" latinLnBrk="0" hangingPunct="1">
      <a:defRPr sz="2000" b="1" kern="1200">
        <a:solidFill>
          <a:schemeClr val="tx1"/>
        </a:solidFill>
        <a:latin typeface="Garamond" charset="0"/>
        <a:ea typeface="Garamond" charset="0"/>
        <a:cs typeface="Garamond" charset="0"/>
      </a:defRPr>
    </a:lvl4pPr>
    <a:lvl5pPr marL="1828800" algn="l" defTabSz="914400" rtl="0" eaLnBrk="1" latinLnBrk="0" hangingPunct="1">
      <a:defRPr sz="2000" b="1"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Det begynte ikke med en planlagt organisasjon, et strategidokument eller en visjonserklæring. Det begynte med en mann som ikke klarte å gå forbi nød uten å stoppe. En junikveld i 1865 takket metodistpastoren William Booth ja til en enkel invitasjon: å tale på et friluftsmøte utenfor puben </a:t>
            </a:r>
            <a:r>
              <a:rPr lang="nb-NO" sz="2000" b="1" i="1" u="none" strike="noStrike" kern="1200">
                <a:solidFill>
                  <a:schemeClr val="tx1"/>
                </a:solidFill>
                <a:effectLst/>
                <a:latin typeface="Garamond" charset="0"/>
                <a:ea typeface="Garamond" charset="0"/>
                <a:cs typeface="Garamond" charset="0"/>
              </a:rPr>
              <a:t>The Blind </a:t>
            </a:r>
            <a:r>
              <a:rPr lang="nb-NO" sz="2000" b="1" i="1" u="none" strike="noStrike" kern="1200" err="1">
                <a:solidFill>
                  <a:schemeClr val="tx1"/>
                </a:solidFill>
                <a:effectLst/>
                <a:latin typeface="Garamond" charset="0"/>
                <a:ea typeface="Garamond" charset="0"/>
                <a:cs typeface="Garamond" charset="0"/>
              </a:rPr>
              <a:t>Beggar</a:t>
            </a:r>
            <a:r>
              <a:rPr lang="nb-NO" sz="2000" b="1" i="0" u="none" strike="noStrike" kern="1200">
                <a:solidFill>
                  <a:schemeClr val="tx1"/>
                </a:solidFill>
                <a:effectLst/>
                <a:latin typeface="Garamond" charset="0"/>
                <a:ea typeface="Garamond" charset="0"/>
                <a:cs typeface="Garamond" charset="0"/>
              </a:rPr>
              <a:t> i Øst‑London. Han visste ikke da at dette øyeblikket skulle forandre livet hans – og livet til millioner av mennesker verden over.</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I gatene rundt ham levde mennesker som samfunnet hadde gitt opp: fattige, arbeidsløse, alkoholikere, barn uten fremtidshåp. Booth så ikke bare problemene – han så mennesker elsket av Gud. Sammen med sin kone Catherine begynte han å drømme om en bevegelse som ikke bare forkynte evangeliet, men som levde det ut midt i nødens sentrum.</a:t>
            </a:r>
            <a:r>
              <a:rPr lang="en-US" sz="2000" b="0" i="0" kern="1200">
                <a:solidFill>
                  <a:schemeClr val="tx1"/>
                </a:solidFill>
                <a:effectLst/>
                <a:latin typeface="Garamond" charset="0"/>
                <a:ea typeface="Garamond" charset="0"/>
                <a:cs typeface="Garamond" charset="0"/>
              </a:rPr>
              <a:t>​</a:t>
            </a:r>
          </a:p>
          <a:p>
            <a:pPr rtl="0" fontAlgn="base"/>
            <a:r>
              <a:rPr lang="nb-NO"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3</a:t>
            </a:fld>
            <a:endParaRPr lang="nb-NO"/>
          </a:p>
        </p:txBody>
      </p:sp>
    </p:spTree>
    <p:extLst>
      <p:ext uri="{BB962C8B-B14F-4D97-AF65-F5344CB8AC3E}">
        <p14:creationId xmlns:p14="http://schemas.microsoft.com/office/powerpoint/2010/main" val="78111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Når Frelsesarmeens soldater snakker om Krigsartiklene som en «hellig pakt», handler det om noe langt dypere enn et medlemskap eller en signatur på et skjema. Det handler om et forhold. Et forhold til Gud som inviterer, kaller og elsker først — og et menneske som svarer.</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I Bibelen er det alltid Gud som tar initiativet til en pakt. Han søker mennesker, setter rammene, lover sin kjærlighet og sin beskyttelse. Og selv når folket svikter, møter han dem igjen og igjen med nåde og en ny start. Til slutt lover Gud en ny pakt, skrevet ikke på steintavler, men i menneskers hjerter. Denne pakten blir virkelig gjennom Jesus — hans liv, død og oppstandelse.</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Når en soldat signerer Soldatpakten, er det et svar på denne invitasjonen. Det er som å si: «Gud, du har gitt meg alt. Nå vil jeg gi deg mitt liv tilbake.»</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Pakten handler ikke om regler vi skal klare i egen kraft. Den handler om kjærlighet som forvandler. Gud gir selv ressursene vi trenger for å leve i trofasthet og lydighet. Nåden bærer oss, også når vi snubler. For vi vil snuble. Men vi faller aldri utenfor rekkevidden av Guds hånd.</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I Frelsesarmeen gir vi løftene våre i fellesskap. Vi står sammen som mennesker som har sagt det samme «ja». Når en av oss strever, er det fellesskapet som løfter, støtter og hjelper oss tilbake. Slik blir pakten ikke bare et personlig løfte, men en del av et levende, nådefylt fellesskap.</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Å leve i denne pakten er å stole på at Guds nåde er sterkere enn vår svakhet. Det er å våge å være en disippel som bærer frukt, ikke fordi vi er perfekte, men fordi Gud virker i oss. Å leve som soldat handler om å stole på Guds nåde hver dag. Det er denne nåden som gjør det mulig å leve som en glad og fruktbærende kristen, med mot og eventyrlyst i tjenesten for Gud.</a:t>
            </a:r>
            <a:r>
              <a:rPr lang="en-US"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15</a:t>
            </a:fld>
            <a:endParaRPr lang="nb-NO"/>
          </a:p>
        </p:txBody>
      </p:sp>
    </p:spTree>
    <p:extLst>
      <p:ext uri="{BB962C8B-B14F-4D97-AF65-F5344CB8AC3E}">
        <p14:creationId xmlns:p14="http://schemas.microsoft.com/office/powerpoint/2010/main" val="381277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Det som startet som en teltkampanje, vokste raskt til en misjon. Navnet endret seg flere ganger, men i 1878 skjedde noe avgjørende: bevegelsen fikk navnet Frelsesarmeen. Med det navnet kom også et språk og en identitet som uttrykte kampvilje, mot og disiplin. William Booth ble «Generalen», medlemmene ble «soldater», og uniformer og symboler fikk en tydelig mening.</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Mottoet «Blod og ild» ble et rop om håp: Jesu blod som frelser, og Den hellige ånds ild som forvandler. Flagget fikk fargene rødt, gult og blått – frelse, kraft og renhet. Det røde skjoldet ble et tegn på hvem vi er: mennesker som vil bære Guds kjærlighet inn i verdens mørkeste hjørner.</a:t>
            </a:r>
            <a:r>
              <a:rPr lang="en-US" sz="2000" b="0" i="0" kern="1200">
                <a:solidFill>
                  <a:schemeClr val="tx1"/>
                </a:solidFill>
                <a:effectLst/>
                <a:latin typeface="Garamond" charset="0"/>
                <a:ea typeface="Garamond" charset="0"/>
                <a:cs typeface="Garamond" charset="0"/>
              </a:rPr>
              <a:t>​</a:t>
            </a:r>
          </a:p>
          <a:p>
            <a:pPr rtl="0" fontAlgn="base"/>
            <a:r>
              <a:rPr lang="nb-NO"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4</a:t>
            </a:fld>
            <a:endParaRPr lang="nb-NO"/>
          </a:p>
        </p:txBody>
      </p:sp>
    </p:spTree>
    <p:extLst>
      <p:ext uri="{BB962C8B-B14F-4D97-AF65-F5344CB8AC3E}">
        <p14:creationId xmlns:p14="http://schemas.microsoft.com/office/powerpoint/2010/main" val="186980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Det som startet som en teltkampanje, vokste raskt til en misjon. Navnet endret seg flere ganger, men i 1878 skjedde noe avgjørende: bevegelsen fikk navnet Frelsesarmeen. Med det navnet kom også et språk og en identitet som uttrykte kampvilje, mot og disiplin. William Booth ble «Generalen», medlemmene ble «soldater», og uniformer og symboler fikk en tydelig mening.</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Mottoet «Blod og ild» ble et rop om håp: Jesu blod som frelser, og Den hellige ånds ild som forvandler. Flagget fikk fargene rødt, gult og blått – frelse, kraft og renhet. Det røde skjoldet ble et tegn på hvem vi er: mennesker som vil bære Guds kjærlighet inn i verdens mørkeste hjørner.</a:t>
            </a:r>
            <a:r>
              <a:rPr lang="en-US" sz="2000" b="0" i="0" kern="1200">
                <a:solidFill>
                  <a:schemeClr val="tx1"/>
                </a:solidFill>
                <a:effectLst/>
                <a:latin typeface="Garamond" charset="0"/>
                <a:ea typeface="Garamond" charset="0"/>
                <a:cs typeface="Garamond" charset="0"/>
              </a:rPr>
              <a:t>​</a:t>
            </a:r>
          </a:p>
          <a:p>
            <a:pPr rtl="0" fontAlgn="base"/>
            <a:r>
              <a:rPr lang="nb-NO"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6</a:t>
            </a:fld>
            <a:endParaRPr lang="nb-NO"/>
          </a:p>
        </p:txBody>
      </p:sp>
    </p:spTree>
    <p:extLst>
      <p:ext uri="{BB962C8B-B14F-4D97-AF65-F5344CB8AC3E}">
        <p14:creationId xmlns:p14="http://schemas.microsoft.com/office/powerpoint/2010/main" val="357816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b="1" i="0" u="none" strike="noStrike" kern="1200">
                <a:solidFill>
                  <a:schemeClr val="tx1"/>
                </a:solidFill>
                <a:effectLst/>
                <a:latin typeface="Garamond" charset="0"/>
                <a:ea typeface="Garamond" charset="0"/>
                <a:cs typeface="Garamond" charset="0"/>
              </a:rPr>
              <a:t>Gjennom hele historien har Frelsesarmeen holdt fast ved at vi er en del av den universelle kristne kirke. Vi står sammen med alle som bekjenner Kristus som Herre. Samtidig har vi vår egen måte å uttrykke troen på. Vi praktiserer ikke dåp og nattverd som fysiske ritualer, men vi tror dypt og fullt på det de peker mot: Guds nåde, Kristi nærvær og Den hellige ånds virke i hverdagen.</a:t>
            </a:r>
            <a:r>
              <a:rPr lang="nb-NO" sz="2000" b="0" i="0" kern="1200">
                <a:solidFill>
                  <a:schemeClr val="tx1"/>
                </a:solidFill>
                <a:effectLst/>
                <a:latin typeface="Garamond" charset="0"/>
                <a:ea typeface="Garamond" charset="0"/>
                <a:cs typeface="Garamond" charset="0"/>
              </a:rPr>
              <a:t>​</a:t>
            </a:r>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7</a:t>
            </a:fld>
            <a:endParaRPr lang="nb-NO"/>
          </a:p>
        </p:txBody>
      </p:sp>
    </p:spTree>
    <p:extLst>
      <p:ext uri="{BB962C8B-B14F-4D97-AF65-F5344CB8AC3E}">
        <p14:creationId xmlns:p14="http://schemas.microsoft.com/office/powerpoint/2010/main" val="4780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For oss er livet selv sakramentalt. Vi møter Gud i tjenesten, i fellesskapet, i tilbedelsen og i de små øyeblikkene av nåde som overrasker oss midt i hverdagen. Vi tror at Kristus er det sanne sakramentet – og at han møter oss der vi er, med det vi har.</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Frelsesarmeen er derfor mer enn en organisasjon. Det er en bevegelse av mennesker som har sagt ja til å være Guds hender og føtter i verden. En familie som bærer håp, kjemper for rettferdighet og deler evangeliet i ord og handling. En armé som fortsatt marsjerer – ikke med våpen, men med kjærlighet, mot og tro.</a:t>
            </a:r>
            <a:r>
              <a:rPr lang="en-US" sz="2000" b="0" i="0" kern="1200">
                <a:solidFill>
                  <a:schemeClr val="tx1"/>
                </a:solidFill>
                <a:effectLst/>
                <a:latin typeface="Garamond" charset="0"/>
                <a:ea typeface="Garamond" charset="0"/>
                <a:cs typeface="Garamond" charset="0"/>
              </a:rPr>
              <a:t>​</a:t>
            </a:r>
          </a:p>
          <a:p>
            <a:pPr rtl="0" fontAlgn="base"/>
            <a:r>
              <a:rPr lang="nb-NO"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8</a:t>
            </a:fld>
            <a:endParaRPr lang="nb-NO"/>
          </a:p>
        </p:txBody>
      </p:sp>
    </p:spTree>
    <p:extLst>
      <p:ext uri="{BB962C8B-B14F-4D97-AF65-F5344CB8AC3E}">
        <p14:creationId xmlns:p14="http://schemas.microsoft.com/office/powerpoint/2010/main" val="87988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Krigsartiklene eller Soldatpakten begynner med en stadfestelse av tro og innvielse. Dette oppsummerer rekruttens opplevelse og intensjon:</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Jeg har tatt imot Jesus Kristus som min Frelser og Herre og vil at mitt medlemskap i hans kirke på jord skal være i Frelsesarmeen. Ved Guds nåde går </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jeg inn i en hellig pakt. Pakten begynner med en erklæring om vår forpliktelse til Frelsesarmeens elleve læresetninger (Trosartiklene):</a:t>
            </a:r>
            <a:r>
              <a:rPr lang="en-US" sz="2000" b="0" i="0" kern="1200">
                <a:solidFill>
                  <a:schemeClr val="tx1"/>
                </a:solidFill>
                <a:effectLst/>
                <a:latin typeface="Garamond" charset="0"/>
                <a:ea typeface="Garamond" charset="0"/>
                <a:cs typeface="Garamond" charset="0"/>
              </a:rPr>
              <a:t>​</a:t>
            </a:r>
          </a:p>
          <a:p>
            <a:pPr rtl="0" fontAlgn="base"/>
            <a:r>
              <a:rPr lang="nb-NO"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9</a:t>
            </a:fld>
            <a:endParaRPr lang="nb-NO"/>
          </a:p>
        </p:txBody>
      </p:sp>
    </p:spTree>
    <p:extLst>
      <p:ext uri="{BB962C8B-B14F-4D97-AF65-F5344CB8AC3E}">
        <p14:creationId xmlns:p14="http://schemas.microsoft.com/office/powerpoint/2010/main" val="268074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Den andre delen av Soldatpakten beskriver hvordan troen og verdiene, og konsekvensen disse får for livsstilsvalgene, skal være tydelige i frelsessoldatenes liv. Disse erklæringene </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er en oppsummering av hvordan vårt forhold til Kristus er grunnleggende for hele livet. Ordene «Derfor vil jeg» uttrykker en sterk intensjon om å være det Gud krever at vi skal </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være, og å leve på en måte som reflekterer og vitner om vår frelse. Guds kjærlighet til oss gir oss de ressursene vi trenger for stadig, trofast kjærlighet og lydighet.</a:t>
            </a:r>
            <a:r>
              <a:rPr lang="en-US" sz="2000" b="0" i="0" kern="1200">
                <a:solidFill>
                  <a:schemeClr val="tx1"/>
                </a:solidFill>
                <a:effectLst/>
                <a:latin typeface="Garamond" charset="0"/>
                <a:ea typeface="Garamond" charset="0"/>
                <a:cs typeface="Garamond" charset="0"/>
              </a:rPr>
              <a:t>​</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10</a:t>
            </a:fld>
            <a:endParaRPr lang="nb-NO"/>
          </a:p>
        </p:txBody>
      </p:sp>
    </p:spTree>
    <p:extLst>
      <p:ext uri="{BB962C8B-B14F-4D97-AF65-F5344CB8AC3E}">
        <p14:creationId xmlns:p14="http://schemas.microsoft.com/office/powerpoint/2010/main" val="178690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2000" b="1" i="0" u="none" strike="noStrike" kern="1200">
                <a:solidFill>
                  <a:schemeClr val="tx1"/>
                </a:solidFill>
                <a:effectLst/>
                <a:latin typeface="Garamond" charset="0"/>
                <a:ea typeface="Garamond" charset="0"/>
                <a:cs typeface="Garamond" charset="0"/>
              </a:rPr>
              <a:t>Den andre delen av Soldatpakten beskriver hvordan troen og verdiene, og konsekvensen disse får for livsstilsvalgene, skal være tydelige i frelsessoldatenes liv. Disse erklæringene </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er en oppsummering av hvordan vårt forhold til Kristus er grunnleggende for hele livet. Ordene «Derfor vil jeg» uttrykker en sterk intensjon om å være det Gud krever at vi skal </a:t>
            </a:r>
            <a:r>
              <a:rPr lang="en-US" sz="2000" b="0" i="0" kern="1200">
                <a:solidFill>
                  <a:schemeClr val="tx1"/>
                </a:solidFill>
                <a:effectLst/>
                <a:latin typeface="Garamond" charset="0"/>
                <a:ea typeface="Garamond" charset="0"/>
                <a:cs typeface="Garamond" charset="0"/>
              </a:rPr>
              <a:t>​</a:t>
            </a:r>
          </a:p>
          <a:p>
            <a:pPr rtl="0" fontAlgn="base"/>
            <a:r>
              <a:rPr lang="nb-NO" sz="2000" b="1" i="0" u="none" strike="noStrike" kern="1200">
                <a:solidFill>
                  <a:schemeClr val="tx1"/>
                </a:solidFill>
                <a:effectLst/>
                <a:latin typeface="Garamond" charset="0"/>
                <a:ea typeface="Garamond" charset="0"/>
                <a:cs typeface="Garamond" charset="0"/>
              </a:rPr>
              <a:t>være, og å leve på en måte som reflekterer og vitner om vår frelse. Guds kjærlighet til oss gir oss de ressursene vi trenger for stadig, trofast kjærlighet og lydighet.</a:t>
            </a:r>
            <a:r>
              <a:rPr lang="en-US" sz="2000" b="0" i="0" kern="1200">
                <a:solidFill>
                  <a:schemeClr val="tx1"/>
                </a:solidFill>
                <a:effectLst/>
                <a:latin typeface="Garamond" charset="0"/>
                <a:ea typeface="Garamond" charset="0"/>
                <a:cs typeface="Garamond" charset="0"/>
              </a:rPr>
              <a:t>​</a:t>
            </a:r>
          </a:p>
          <a:p>
            <a:endParaRPr lang="nb-NO"/>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11</a:t>
            </a:fld>
            <a:endParaRPr lang="nb-NO"/>
          </a:p>
        </p:txBody>
      </p:sp>
    </p:spTree>
    <p:extLst>
      <p:ext uri="{BB962C8B-B14F-4D97-AF65-F5344CB8AC3E}">
        <p14:creationId xmlns:p14="http://schemas.microsoft.com/office/powerpoint/2010/main" val="248392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b="1" i="0" u="none" strike="noStrike" kern="1200">
                <a:solidFill>
                  <a:schemeClr val="tx1"/>
                </a:solidFill>
                <a:effectLst/>
                <a:latin typeface="Garamond" charset="0"/>
                <a:ea typeface="Garamond" charset="0"/>
                <a:cs typeface="Garamond" charset="0"/>
              </a:rPr>
              <a:t>Til slutt avlegger soldaten følgende erklæring: </a:t>
            </a:r>
            <a:r>
              <a:rPr lang="nb-NO" sz="2000" b="0" i="0" kern="1200">
                <a:solidFill>
                  <a:schemeClr val="tx1"/>
                </a:solidFill>
                <a:effectLst/>
                <a:latin typeface="Garamond" charset="0"/>
                <a:ea typeface="Garamond" charset="0"/>
                <a:cs typeface="Garamond" charset="0"/>
              </a:rPr>
              <a:t>​</a:t>
            </a:r>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14</a:t>
            </a:fld>
            <a:endParaRPr lang="nb-NO"/>
          </a:p>
        </p:txBody>
      </p:sp>
    </p:spTree>
    <p:extLst>
      <p:ext uri="{BB962C8B-B14F-4D97-AF65-F5344CB8AC3E}">
        <p14:creationId xmlns:p14="http://schemas.microsoft.com/office/powerpoint/2010/main" val="2887012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11" name="Bilde 10" descr="Et bilde som inneholder skater, fisk&#10;&#10;Automatisk generert beskrivelse">
            <a:extLst>
              <a:ext uri="{FF2B5EF4-FFF2-40B4-BE49-F238E27FC236}">
                <a16:creationId xmlns:a16="http://schemas.microsoft.com/office/drawing/2014/main" id="{8EEEBECA-FF5C-7544-88D8-32F489FCB4B1}"/>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1769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DBCB096F-ED15-A645-A2D9-33A53E03897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231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3D58B216-0C29-E84F-A388-386DD1F27E1F}"/>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417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55C5024-B19C-AC41-9872-ADE92F949D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73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CF739C9-7071-694B-B972-586B0AC1BC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749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151575-99CF-D14E-8642-0E13C16DDD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tx1"/>
                </a:solidFill>
              </a:defRPr>
            </a:lvl1pPr>
          </a:lstStyle>
          <a:p>
            <a:r>
              <a:rPr lang="nb-NO"/>
              <a:t>Klikk for å redigere tittelstil</a:t>
            </a:r>
          </a:p>
        </p:txBody>
      </p:sp>
    </p:spTree>
    <p:extLst>
      <p:ext uri="{BB962C8B-B14F-4D97-AF65-F5344CB8AC3E}">
        <p14:creationId xmlns:p14="http://schemas.microsoft.com/office/powerpoint/2010/main" val="2673139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BBB3AD9-1EE9-FC44-8C63-274BF30866C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93203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97755CB-8B5E-BF45-87D5-1E04829A72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921637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C63E08B-BE2C-7E47-9CDF-F86C1C756999}"/>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97183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3EE043D7-64E1-914F-883A-F520EF732C2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975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F3EB14-F92F-7F4C-B9BB-932B01BE4C95}"/>
              </a:ext>
            </a:extLst>
          </p:cNvPr>
          <p:cNvPicPr>
            <a:picLocks noChangeAspect="1"/>
          </p:cNvPicPr>
          <p:nvPr userDrawn="1"/>
        </p:nvPicPr>
        <p:blipFill>
          <a:blip r:embed="rId2"/>
          <a:stretch>
            <a:fillRect/>
          </a:stretch>
        </p:blipFill>
        <p:spPr>
          <a:xfrm>
            <a:off x="0" y="457080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tx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3670EB8-D458-F546-A8C8-4569F2B1F0D7}"/>
              </a:ext>
            </a:extLst>
          </p:cNvPr>
          <p:cNvPicPr>
            <a:picLocks noChangeAspect="1"/>
          </p:cNvPicPr>
          <p:nvPr userDrawn="1"/>
        </p:nvPicPr>
        <p:blipFill>
          <a:blip r:embed="rId2"/>
          <a:stretch>
            <a:fillRect/>
          </a:stretch>
        </p:blipFill>
        <p:spPr>
          <a:xfrm>
            <a:off x="6350" y="455587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67706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058D007-5AAB-804B-8CE9-A510589A3D9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933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28A4692-DAE1-A242-8A4A-E76EF326CCC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87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E36573F-12E4-4D42-A779-E4676A622C4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C1FE6B91-2E36-5542-A9C1-00063A58006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23070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83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77A172E9-6DD2-2342-9581-ED1FE733802D}"/>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85300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7" name="Bilde 6" descr="Et bilde som inneholder skater&#10;&#10;Automatisk generert beskrivelse">
            <a:extLst>
              <a:ext uri="{FF2B5EF4-FFF2-40B4-BE49-F238E27FC236}">
                <a16:creationId xmlns:a16="http://schemas.microsoft.com/office/drawing/2014/main" id="{E14BEF46-F27C-F042-8031-6BB443622F3F}"/>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354725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FE62A6DB-532B-6741-9324-56C3BEAD334F}"/>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8223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6CCA4A6C-1D5A-C147-BEBF-BFCF46CF095E}"/>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253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8A554AA0-A6FE-D045-BCE8-10B6CC2A45A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88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A5D7555-7643-EB4A-85B7-5115E7B126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46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BF1270-DD6D-874F-9F6E-A6225898AD0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482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D76C83F-D2CC-BD44-A24E-423E95EE9F5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194394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1FD040E-C37D-9049-8D14-4628EECA6C40}"/>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430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79596ED-197F-9942-9DB8-EDAA9D989C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3479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0626B100-6139-4648-ACF9-7E59C7442FC5}"/>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49060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0282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3" y="-1"/>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19749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38060FAA-6EE3-F840-B93A-E4FC980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4555879"/>
            <a:ext cx="12198350" cy="230212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4143341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550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CA3608CD-9DCD-C248-B92D-CF9C17B95BB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35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954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877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6710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1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743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425686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076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935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7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611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E54A623-7A1B-DB46-820F-F122C9A8E7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675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41570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920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66170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6294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339147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5" name="Bilde 4" descr="Et bilde som inneholder skater, fisk&#10;&#10;Automatisk generert beskrivelse">
            <a:extLst>
              <a:ext uri="{FF2B5EF4-FFF2-40B4-BE49-F238E27FC236}">
                <a16:creationId xmlns:a16="http://schemas.microsoft.com/office/drawing/2014/main" id="{072EF907-C420-A04F-B43B-C1F0F219F12D}"/>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5741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9B95BCC-EE81-9244-8170-B553D8E0D149}"/>
              </a:ext>
            </a:extLst>
          </p:cNvPr>
          <p:cNvPicPr>
            <a:picLocks noChangeAspect="1"/>
          </p:cNvPicPr>
          <p:nvPr userDrawn="1"/>
        </p:nvPicPr>
        <p:blipFill>
          <a:blip r:embed="rId2"/>
          <a:stretch>
            <a:fillRect/>
          </a:stretch>
        </p:blipFill>
        <p:spPr>
          <a:xfrm>
            <a:off x="-6350" y="4555879"/>
            <a:ext cx="12544552" cy="2353329"/>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101445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86341F9-62EB-C441-9275-219C917A293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671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3BE4FB-FE76-6F40-B850-6768E4A806C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125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54B7B5-824D-0C45-B7D8-11AD5264C6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944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10" name="Bilde 9" descr="Et bilde som inneholder skater, fisk&#10;&#10;Automatisk generert beskrivelse">
            <a:extLst>
              <a:ext uri="{FF2B5EF4-FFF2-40B4-BE49-F238E27FC236}">
                <a16:creationId xmlns:a16="http://schemas.microsoft.com/office/drawing/2014/main" id="{79468E5A-B89E-1A42-A9FB-F947FE4F595C}"/>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6" name="Bilde 5" descr="Et bilde som inneholder skater, fisk&#10;&#10;Automatisk generert beskrivelse">
            <a:extLst>
              <a:ext uri="{FF2B5EF4-FFF2-40B4-BE49-F238E27FC236}">
                <a16:creationId xmlns:a16="http://schemas.microsoft.com/office/drawing/2014/main" id="{1BCCCF64-5E40-4548-B965-3F576E8F232E}"/>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42921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09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00AC62-0D6D-8248-B685-96E212238F0C}"/>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72512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88A6A6F-7176-5D40-9237-2B5FADB224A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2055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071AE35-7AFE-F24D-BCA6-3B7F762701D0}"/>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71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D65C7E-F67A-384E-BD9F-D0F68C86481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6870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A172C2-4B92-8748-8BC0-48477845D84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086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B5AA48-6102-2548-B571-608DE58C2F4D}"/>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4585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22C02DF-B128-4E4B-AE0F-EBAF3642937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303037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7AA108A-F1D8-0A44-BE96-ED86471E16D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73752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06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546BAE-3BD6-CB4D-B820-ACEE722A4D8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84868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C33CD6C-2CD7-3D49-B19C-C47746135EF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71261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2797937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685EC025-DDB6-104F-837E-38AD2CCE274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1429413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1B63B516-8A6E-7742-A4A5-719375851B05}"/>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380620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727" r:id="rId1"/>
    <p:sldLayoutId id="2147483690" r:id="rId2"/>
    <p:sldLayoutId id="2147483731" r:id="rId3"/>
    <p:sldLayoutId id="2147483733" r:id="rId4"/>
    <p:sldLayoutId id="2147483734" r:id="rId5"/>
    <p:sldLayoutId id="2147483693" r:id="rId6"/>
    <p:sldLayoutId id="2147483729" r:id="rId7"/>
    <p:sldLayoutId id="2147483726" r:id="rId8"/>
    <p:sldLayoutId id="2147483743" r:id="rId9"/>
    <p:sldLayoutId id="2147483732" r:id="rId10"/>
    <p:sldLayoutId id="2147483742" r:id="rId11"/>
    <p:sldLayoutId id="2147483744" r:id="rId12"/>
    <p:sldLayoutId id="2147483748" r:id="rId13"/>
    <p:sldLayoutId id="2147483749" r:id="rId14"/>
    <p:sldLayoutId id="2147483751" r:id="rId15"/>
    <p:sldLayoutId id="2147483747" r:id="rId16"/>
    <p:sldLayoutId id="2147483745" r:id="rId17"/>
    <p:sldLayoutId id="214748369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7B6685-7470-3747-883C-4EB4D04B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06F7D-A3A4-B348-ADB0-9088472E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9BB39-1A6D-564C-962E-1BB08F37B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DCF6B-0DF6-CE49-A61E-0E3B8CE10BE3}" type="datetimeFigureOut">
              <a:rPr lang="nb-NO" smtClean="0"/>
              <a:t>12.02.2026</a:t>
            </a:fld>
            <a:endParaRPr lang="nb-NO"/>
          </a:p>
        </p:txBody>
      </p:sp>
      <p:sp>
        <p:nvSpPr>
          <p:cNvPr id="5" name="Plassholder for bunntekst 4">
            <a:extLst>
              <a:ext uri="{FF2B5EF4-FFF2-40B4-BE49-F238E27FC236}">
                <a16:creationId xmlns:a16="http://schemas.microsoft.com/office/drawing/2014/main" id="{8A97681F-0E6E-D444-B34E-04E74BC96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E2DB99-95F2-A844-ACF2-2E1AD7FD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BDBCB-10E9-0246-901D-B5A6580B62C4}" type="slidenum">
              <a:rPr lang="nb-NO" smtClean="0"/>
              <a:t>‹#›</a:t>
            </a:fld>
            <a:endParaRPr lang="nb-NO"/>
          </a:p>
        </p:txBody>
      </p:sp>
    </p:spTree>
    <p:extLst>
      <p:ext uri="{BB962C8B-B14F-4D97-AF65-F5344CB8AC3E}">
        <p14:creationId xmlns:p14="http://schemas.microsoft.com/office/powerpoint/2010/main" val="1903937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740A7-A6A2-C344-B107-F92E50980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D2C7B0B-0A62-7C4E-8A30-D0B2FB837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395A2-1F6B-3F46-891C-AD7B8A03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C9D32-8F3C-234D-B71E-012D882657E1}" type="datetimeFigureOut">
              <a:rPr lang="nb-NO" smtClean="0"/>
              <a:t>12.02.2026</a:t>
            </a:fld>
            <a:endParaRPr lang="nb-NO"/>
          </a:p>
        </p:txBody>
      </p:sp>
      <p:sp>
        <p:nvSpPr>
          <p:cNvPr id="5" name="Plassholder for bunntekst 4">
            <a:extLst>
              <a:ext uri="{FF2B5EF4-FFF2-40B4-BE49-F238E27FC236}">
                <a16:creationId xmlns:a16="http://schemas.microsoft.com/office/drawing/2014/main" id="{9A95C366-1A03-234A-BB14-DECBE94B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5E1F7E3-400F-8541-982B-8BE224B4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FA5-7118-9641-AABC-2EAD013992B0}" type="slidenum">
              <a:rPr lang="nb-NO" smtClean="0"/>
              <a:t>‹#›</a:t>
            </a:fld>
            <a:endParaRPr lang="nb-NO"/>
          </a:p>
        </p:txBody>
      </p:sp>
    </p:spTree>
    <p:extLst>
      <p:ext uri="{BB962C8B-B14F-4D97-AF65-F5344CB8AC3E}">
        <p14:creationId xmlns:p14="http://schemas.microsoft.com/office/powerpoint/2010/main" val="24890101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18779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D00E3-2C07-7F49-90FE-0E16CC15D9BE}"/>
              </a:ext>
            </a:extLst>
          </p:cNvPr>
          <p:cNvSpPr>
            <a:spLocks noGrp="1"/>
          </p:cNvSpPr>
          <p:nvPr>
            <p:ph type="title"/>
          </p:nvPr>
        </p:nvSpPr>
        <p:spPr/>
        <p:txBody>
          <a:bodyPr/>
          <a:lstStyle/>
          <a:p>
            <a:r>
              <a:rPr lang="nb-NO"/>
              <a:t>Soldatskap i Frelsesarmeen</a:t>
            </a:r>
          </a:p>
        </p:txBody>
      </p:sp>
      <p:sp>
        <p:nvSpPr>
          <p:cNvPr id="3" name="Plassholder for tekst 2">
            <a:extLst>
              <a:ext uri="{FF2B5EF4-FFF2-40B4-BE49-F238E27FC236}">
                <a16:creationId xmlns:a16="http://schemas.microsoft.com/office/drawing/2014/main" id="{BE0B2917-1CD1-A547-8F34-EEEFF36A0D1C}"/>
              </a:ext>
            </a:extLst>
          </p:cNvPr>
          <p:cNvSpPr>
            <a:spLocks noGrp="1"/>
          </p:cNvSpPr>
          <p:nvPr>
            <p:ph type="body" idx="1"/>
          </p:nvPr>
        </p:nvSpPr>
        <p:spPr/>
        <p:txBody>
          <a:bodyPr/>
          <a:lstStyle/>
          <a:p>
            <a:r>
              <a:rPr lang="nb-NO">
                <a:latin typeface="+mn-lt"/>
              </a:rPr>
              <a:t>Del 1: Jeg har tatt imot Jesus som min Frelser og Herre</a:t>
            </a:r>
          </a:p>
          <a:p>
            <a:endParaRPr lang="nb-NO"/>
          </a:p>
        </p:txBody>
      </p:sp>
    </p:spTree>
    <p:extLst>
      <p:ext uri="{BB962C8B-B14F-4D97-AF65-F5344CB8AC3E}">
        <p14:creationId xmlns:p14="http://schemas.microsoft.com/office/powerpoint/2010/main" val="161093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09F9-73B7-2D0E-D127-F30EABBEE3B2}"/>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ED3C9119-86BB-DEA0-F632-A2A85E207E9A}"/>
              </a:ext>
            </a:extLst>
          </p:cNvPr>
          <p:cNvSpPr>
            <a:spLocks noGrp="1"/>
          </p:cNvSpPr>
          <p:nvPr>
            <p:ph type="title"/>
          </p:nvPr>
        </p:nvSpPr>
        <p:spPr/>
        <p:txBody>
          <a:bodyPr/>
          <a:lstStyle/>
          <a:p>
            <a:r>
              <a:rPr lang="nb-NO"/>
              <a:t>Læresetningene</a:t>
            </a:r>
          </a:p>
        </p:txBody>
      </p:sp>
      <p:sp>
        <p:nvSpPr>
          <p:cNvPr id="4" name="Rectangle 1">
            <a:extLst>
              <a:ext uri="{FF2B5EF4-FFF2-40B4-BE49-F238E27FC236}">
                <a16:creationId xmlns:a16="http://schemas.microsoft.com/office/drawing/2014/main" id="{2E08249F-BA76-A378-E3CF-9845EC9D2457}"/>
              </a:ext>
            </a:extLst>
          </p:cNvPr>
          <p:cNvSpPr>
            <a:spLocks noGrp="1" noChangeArrowheads="1"/>
          </p:cNvSpPr>
          <p:nvPr>
            <p:ph sz="quarter" idx="12"/>
          </p:nvPr>
        </p:nvSpPr>
        <p:spPr bwMode="auto">
          <a:xfrm>
            <a:off x="611909" y="874644"/>
            <a:ext cx="10473534" cy="376361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fontScale="55000" lnSpcReduction="20000"/>
          </a:bodyPr>
          <a:lstStyle/>
          <a:p>
            <a:pPr marL="0" indent="0" eaLnBrk="0" fontAlgn="base" hangingPunct="0">
              <a:spcBef>
                <a:spcPct val="0"/>
              </a:spcBef>
              <a:spcAft>
                <a:spcPts val="600"/>
              </a:spcAft>
              <a:buNone/>
            </a:pPr>
            <a:r>
              <a:rPr lang="nb-NO" sz="3300" b="1">
                <a:latin typeface="+mn-lt"/>
              </a:rPr>
              <a:t>Jeg tror på og vil leve etter sannhetene i Guds ord slik de blir uttrykt i Frelsesarmeens elleve trosartikler:</a:t>
            </a:r>
          </a:p>
          <a:p>
            <a:pPr marL="0" indent="0" eaLnBrk="0" fontAlgn="base" hangingPunct="0">
              <a:spcBef>
                <a:spcPct val="0"/>
              </a:spcBef>
              <a:spcAft>
                <a:spcPts val="600"/>
              </a:spcAft>
              <a:buNone/>
            </a:pPr>
            <a:endParaRPr lang="nb-NO" sz="3300" b="1">
              <a:latin typeface="+mn-lt"/>
            </a:endParaRPr>
          </a:p>
          <a:p>
            <a:pPr marL="0" indent="0" eaLnBrk="0" fontAlgn="base" hangingPunct="0">
              <a:lnSpc>
                <a:spcPct val="120000"/>
              </a:lnSpc>
              <a:spcBef>
                <a:spcPct val="0"/>
              </a:spcBef>
              <a:spcAft>
                <a:spcPts val="600"/>
              </a:spcAft>
              <a:buNone/>
            </a:pPr>
            <a:r>
              <a:rPr lang="nb-NO" sz="3300">
                <a:latin typeface="+mn-lt"/>
              </a:rPr>
              <a:t>7.	Vi tror anger for Gud, tro på vår Herre Jesus Kristus, og gjenfødelse ved Den hellige ånd er nødvendig 	for å bli frelst.</a:t>
            </a:r>
          </a:p>
          <a:p>
            <a:pPr marL="0" indent="0" eaLnBrk="0" fontAlgn="base" hangingPunct="0">
              <a:lnSpc>
                <a:spcPct val="120000"/>
              </a:lnSpc>
              <a:spcBef>
                <a:spcPct val="0"/>
              </a:spcBef>
              <a:spcAft>
                <a:spcPts val="600"/>
              </a:spcAft>
              <a:buNone/>
            </a:pPr>
            <a:r>
              <a:rPr lang="nb-NO" sz="3300">
                <a:latin typeface="+mn-lt"/>
              </a:rPr>
              <a:t>8. 	Vi tror vi blir rettferdiggjort av nåde, ved tro på vår Herre Jesus Kristus, og at den som tror, bærer i 	seg vitnesbyrdet om dette.</a:t>
            </a:r>
          </a:p>
          <a:p>
            <a:pPr marL="0" indent="0" eaLnBrk="0" fontAlgn="base" hangingPunct="0">
              <a:lnSpc>
                <a:spcPct val="120000"/>
              </a:lnSpc>
              <a:spcBef>
                <a:spcPct val="0"/>
              </a:spcBef>
              <a:spcAft>
                <a:spcPts val="600"/>
              </a:spcAft>
              <a:buNone/>
            </a:pPr>
            <a:r>
              <a:rPr lang="nb-NO" sz="3300">
                <a:latin typeface="+mn-lt"/>
              </a:rPr>
              <a:t>9.	Vi tror en stadig må lyde og tro på Kristus for å forbli frelst.</a:t>
            </a:r>
          </a:p>
          <a:p>
            <a:pPr marL="0" indent="0" eaLnBrk="0" fontAlgn="base" hangingPunct="0">
              <a:lnSpc>
                <a:spcPct val="120000"/>
              </a:lnSpc>
              <a:spcBef>
                <a:spcPct val="0"/>
              </a:spcBef>
              <a:spcAft>
                <a:spcPts val="600"/>
              </a:spcAft>
              <a:buNone/>
            </a:pPr>
            <a:r>
              <a:rPr lang="nb-NO" sz="3300">
                <a:latin typeface="+mn-lt"/>
              </a:rPr>
              <a:t>10.	Vi tror alle troende har rett til å bli helliget «helt igjennom», og at «ånd, sjel og kropp» kan bli 	«bevart uskadet så dere ikke kan klandres for noe når vår Herre Jesus Kristus kommer.» (1.Tess. 5:23)</a:t>
            </a:r>
          </a:p>
          <a:p>
            <a:pPr marL="0" indent="0" eaLnBrk="0" fontAlgn="base" hangingPunct="0">
              <a:lnSpc>
                <a:spcPct val="120000"/>
              </a:lnSpc>
              <a:spcBef>
                <a:spcPct val="0"/>
              </a:spcBef>
              <a:spcAft>
                <a:spcPts val="600"/>
              </a:spcAft>
              <a:buNone/>
            </a:pPr>
            <a:r>
              <a:rPr lang="nb-NO" sz="3300">
                <a:latin typeface="+mn-lt"/>
              </a:rPr>
              <a:t>11.	Vi tror på sjelens udødelighet, kroppens oppstandelse, den alminnelige dom ved verdens ende, de 	rettferdiges evige lykke og de gudløses evige straff.</a:t>
            </a:r>
            <a:endParaRPr kumimoji="0" lang="nb-NO" altLang="nb-NO" b="0" i="0" u="none" strike="noStrike" cap="none" normalizeH="0" baseline="0">
              <a:ln>
                <a:noFill/>
              </a:ln>
              <a:effectLst/>
              <a:latin typeface="+mn-lt"/>
            </a:endParaRPr>
          </a:p>
        </p:txBody>
      </p:sp>
    </p:spTree>
    <p:extLst>
      <p:ext uri="{BB962C8B-B14F-4D97-AF65-F5344CB8AC3E}">
        <p14:creationId xmlns:p14="http://schemas.microsoft.com/office/powerpoint/2010/main" val="2503302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AE78-2AFF-ED04-DBD1-F469F5672AEE}"/>
            </a:ext>
          </a:extLst>
        </p:cNvPr>
        <p:cNvGrpSpPr/>
        <p:nvPr/>
      </p:nvGrpSpPr>
      <p:grpSpPr>
        <a:xfrm>
          <a:off x="0" y="0"/>
          <a:ext cx="0" cy="0"/>
          <a:chOff x="0" y="0"/>
          <a:chExt cx="0" cy="0"/>
        </a:xfrm>
      </p:grpSpPr>
      <p:pic>
        <p:nvPicPr>
          <p:cNvPr id="5" name="Plassholder for innhold 14" descr="Et bilde som inneholder person, vann, himmel, utendørs&#10;&#10;KI-generert innhold kan være feil.">
            <a:extLst>
              <a:ext uri="{FF2B5EF4-FFF2-40B4-BE49-F238E27FC236}">
                <a16:creationId xmlns:a16="http://schemas.microsoft.com/office/drawing/2014/main" id="{A27280F7-DAC7-F5BA-AC76-6E52CD54E657}"/>
              </a:ext>
            </a:extLst>
          </p:cNvPr>
          <p:cNvPicPr>
            <a:picLocks noChangeAspect="1"/>
          </p:cNvPicPr>
          <p:nvPr/>
        </p:nvPicPr>
        <p:blipFill>
          <a:blip r:embed="rId3"/>
          <a:srcRect l="14633" r="26468"/>
          <a:stretch>
            <a:fillRect/>
          </a:stretch>
        </p:blipFill>
        <p:spPr>
          <a:xfrm>
            <a:off x="629264" y="734786"/>
            <a:ext cx="4837471" cy="5482288"/>
          </a:xfrm>
          <a:prstGeom prst="rect">
            <a:avLst/>
          </a:prstGeom>
          <a:noFill/>
        </p:spPr>
      </p:pic>
      <p:sp>
        <p:nvSpPr>
          <p:cNvPr id="8" name="Tittel 2">
            <a:extLst>
              <a:ext uri="{FF2B5EF4-FFF2-40B4-BE49-F238E27FC236}">
                <a16:creationId xmlns:a16="http://schemas.microsoft.com/office/drawing/2014/main" id="{411FABDC-BAE0-1596-D0AC-0DD5A64AEEB8}"/>
              </a:ext>
            </a:extLst>
          </p:cNvPr>
          <p:cNvSpPr>
            <a:spLocks noGrp="1"/>
          </p:cNvSpPr>
          <p:nvPr>
            <p:ph type="title"/>
          </p:nvPr>
        </p:nvSpPr>
        <p:spPr>
          <a:xfrm>
            <a:off x="6369196" y="2766218"/>
            <a:ext cx="5549608" cy="1325563"/>
          </a:xfrm>
        </p:spPr>
        <p:txBody>
          <a:bodyPr anchor="ctr">
            <a:noAutofit/>
          </a:bodyPr>
          <a:lstStyle/>
          <a:p>
            <a:pPr eaLnBrk="0" fontAlgn="base" hangingPunct="0">
              <a:spcAft>
                <a:spcPct val="0"/>
              </a:spcAft>
            </a:pPr>
            <a:r>
              <a:rPr lang="nb-NO" sz="4800">
                <a:latin typeface="+mn-lt"/>
              </a:rPr>
              <a:t>Derfor</a:t>
            </a:r>
            <a:br>
              <a:rPr lang="nb-NO" sz="2800">
                <a:latin typeface="+mn-lt"/>
              </a:rPr>
            </a:br>
            <a:br>
              <a:rPr lang="nb-NO" sz="2800">
                <a:latin typeface="+mn-lt"/>
              </a:rPr>
            </a:br>
            <a:r>
              <a:rPr lang="nb-NO" sz="2000" b="0">
                <a:latin typeface="+mn-lt"/>
              </a:rPr>
              <a:t>- </a:t>
            </a:r>
            <a:r>
              <a:rPr lang="nb-NO" altLang="nb-NO" sz="2000" b="0">
                <a:latin typeface="+mn-lt"/>
              </a:rPr>
              <a:t>vil jeg være åpen for Den hellige ånds arbeid og være lydig mot hans ledelse i livet mitt, så jeg kan vokse i nåde gjennom tilbedelse, bønn, tjeneste og bibellesning.</a:t>
            </a:r>
            <a:br>
              <a:rPr lang="nb-NO" altLang="nb-NO" sz="2000" b="0">
                <a:latin typeface="+mn-lt"/>
              </a:rPr>
            </a:br>
            <a:br>
              <a:rPr lang="nb-NO" altLang="nb-NO" sz="2000" b="0">
                <a:latin typeface="+mn-lt"/>
              </a:rPr>
            </a:br>
            <a:r>
              <a:rPr lang="nb-NO" altLang="nb-NO" sz="2000" b="0">
                <a:latin typeface="+mn-lt"/>
              </a:rPr>
              <a:t>- vil jeg innrette livet mitt etter Guds rikes verdier og ikke verdens.</a:t>
            </a:r>
            <a:br>
              <a:rPr lang="nb-NO" altLang="nb-NO" sz="2000" b="0">
                <a:latin typeface="+mn-lt"/>
              </a:rPr>
            </a:br>
            <a:br>
              <a:rPr lang="nb-NO" altLang="nb-NO" sz="2000" b="0">
                <a:latin typeface="+mn-lt"/>
              </a:rPr>
            </a:br>
            <a:r>
              <a:rPr lang="nb-NO" altLang="nb-NO" sz="2000" b="0">
                <a:latin typeface="+mn-lt"/>
              </a:rPr>
              <a:t>- vil jeg vise kristen integritet på alle områder av livet mitt og ikke tillate noe i tanke, ord eller handling som er uverdig, urent, usant, vanhellig, uærlig eller umoralsk.</a:t>
            </a:r>
            <a:br>
              <a:rPr lang="nb-NO" sz="2000" b="0">
                <a:latin typeface="+mn-lt"/>
              </a:rPr>
            </a:br>
            <a:endParaRPr lang="nb-NO" sz="2800" b="0">
              <a:latin typeface="+mn-lt"/>
            </a:endParaRPr>
          </a:p>
        </p:txBody>
      </p:sp>
    </p:spTree>
    <p:extLst>
      <p:ext uri="{BB962C8B-B14F-4D97-AF65-F5344CB8AC3E}">
        <p14:creationId xmlns:p14="http://schemas.microsoft.com/office/powerpoint/2010/main" val="2510754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3126B-076D-981A-5CF3-BBBAC898694B}"/>
            </a:ext>
          </a:extLst>
        </p:cNvPr>
        <p:cNvGrpSpPr/>
        <p:nvPr/>
      </p:nvGrpSpPr>
      <p:grpSpPr>
        <a:xfrm>
          <a:off x="0" y="0"/>
          <a:ext cx="0" cy="0"/>
          <a:chOff x="0" y="0"/>
          <a:chExt cx="0" cy="0"/>
        </a:xfrm>
      </p:grpSpPr>
      <p:pic>
        <p:nvPicPr>
          <p:cNvPr id="5" name="Plassholder for innhold 14" descr="Et bilde som inneholder person, vann, himmel, utendørs&#10;&#10;KI-generert innhold kan være feil.">
            <a:extLst>
              <a:ext uri="{FF2B5EF4-FFF2-40B4-BE49-F238E27FC236}">
                <a16:creationId xmlns:a16="http://schemas.microsoft.com/office/drawing/2014/main" id="{623A0296-4785-5870-794D-C151E89FE810}"/>
              </a:ext>
            </a:extLst>
          </p:cNvPr>
          <p:cNvPicPr>
            <a:picLocks noChangeAspect="1"/>
          </p:cNvPicPr>
          <p:nvPr/>
        </p:nvPicPr>
        <p:blipFill>
          <a:blip r:embed="rId2"/>
          <a:srcRect l="14633" r="26468"/>
          <a:stretch>
            <a:fillRect/>
          </a:stretch>
        </p:blipFill>
        <p:spPr>
          <a:xfrm>
            <a:off x="629264" y="734786"/>
            <a:ext cx="4837471" cy="5482288"/>
          </a:xfrm>
          <a:prstGeom prst="rect">
            <a:avLst/>
          </a:prstGeom>
          <a:noFill/>
        </p:spPr>
      </p:pic>
      <p:sp>
        <p:nvSpPr>
          <p:cNvPr id="4" name="Tittel 2">
            <a:extLst>
              <a:ext uri="{FF2B5EF4-FFF2-40B4-BE49-F238E27FC236}">
                <a16:creationId xmlns:a16="http://schemas.microsoft.com/office/drawing/2014/main" id="{43616E57-AF16-3B89-208D-E808E3FA2E02}"/>
              </a:ext>
            </a:extLst>
          </p:cNvPr>
          <p:cNvSpPr>
            <a:spLocks noGrp="1"/>
          </p:cNvSpPr>
          <p:nvPr>
            <p:ph type="title"/>
          </p:nvPr>
        </p:nvSpPr>
        <p:spPr>
          <a:xfrm>
            <a:off x="6369196" y="2766218"/>
            <a:ext cx="5549608" cy="1325563"/>
          </a:xfrm>
        </p:spPr>
        <p:txBody>
          <a:bodyPr anchor="ctr">
            <a:noAutofit/>
          </a:bodyPr>
          <a:lstStyle/>
          <a:p>
            <a:pPr eaLnBrk="0" fontAlgn="base" hangingPunct="0">
              <a:spcAft>
                <a:spcPct val="0"/>
              </a:spcAft>
            </a:pPr>
            <a:r>
              <a:rPr lang="nb-NO" sz="4800">
                <a:latin typeface="+mn-lt"/>
              </a:rPr>
              <a:t>Derfor</a:t>
            </a:r>
            <a:br>
              <a:rPr lang="nb-NO" sz="2800">
                <a:latin typeface="+mn-lt"/>
              </a:rPr>
            </a:br>
            <a:br>
              <a:rPr lang="nb-NO" sz="2800">
                <a:latin typeface="+mn-lt"/>
              </a:rPr>
            </a:br>
            <a:r>
              <a:rPr lang="nb-NO" sz="2000" b="0">
                <a:latin typeface="+mn-lt"/>
              </a:rPr>
              <a:t>- </a:t>
            </a:r>
            <a:r>
              <a:rPr lang="nb-NO" altLang="nb-NO" sz="2000" b="0">
                <a:latin typeface="+mn-lt"/>
              </a:rPr>
              <a:t>vil jeg holde fast ved kristne idealer i alle mine relasjoner med andre: Min familie, naboer, kolleger og andre salvasjonister, de jeg er ansvarlig overfor, de jeg har ansvar for og samfunnet for øvrig.</a:t>
            </a:r>
            <a:br>
              <a:rPr lang="nb-NO" altLang="nb-NO" sz="2000" b="0">
                <a:latin typeface="+mn-lt"/>
              </a:rPr>
            </a:br>
            <a:br>
              <a:rPr lang="nb-NO" altLang="nb-NO" sz="2000" b="0">
                <a:latin typeface="+mn-lt"/>
              </a:rPr>
            </a:br>
            <a:r>
              <a:rPr lang="nb-NO" altLang="nb-NO" sz="2000" b="0">
                <a:latin typeface="+mn-lt"/>
              </a:rPr>
              <a:t>– vil jeg verne om ekteskapets og familielivets ukrenkelighet.</a:t>
            </a:r>
            <a:br>
              <a:rPr lang="nb-NO" altLang="nb-NO" sz="2000" b="0">
                <a:latin typeface="+mn-lt"/>
              </a:rPr>
            </a:br>
            <a:br>
              <a:rPr lang="nb-NO" altLang="nb-NO" sz="2000" b="0">
                <a:latin typeface="+mn-lt"/>
              </a:rPr>
            </a:br>
            <a:r>
              <a:rPr lang="nb-NO" altLang="nb-NO" sz="2000" b="0">
                <a:latin typeface="+mn-lt"/>
              </a:rPr>
              <a:t>- vil jeg være en trofast forvalter av min tid og mine evner, mine penger og eiendeler, kropp, sinn og ånd, fordi jeg vet jeg er ansvarlig overfor Gud.</a:t>
            </a:r>
            <a:endParaRPr lang="nb-NO" sz="2800" b="0">
              <a:latin typeface="+mn-lt"/>
            </a:endParaRPr>
          </a:p>
        </p:txBody>
      </p:sp>
    </p:spTree>
    <p:extLst>
      <p:ext uri="{BB962C8B-B14F-4D97-AF65-F5344CB8AC3E}">
        <p14:creationId xmlns:p14="http://schemas.microsoft.com/office/powerpoint/2010/main" val="881481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C3FD2-5052-9057-C4DE-C8FAC89D6357}"/>
            </a:ext>
          </a:extLst>
        </p:cNvPr>
        <p:cNvGrpSpPr/>
        <p:nvPr/>
      </p:nvGrpSpPr>
      <p:grpSpPr>
        <a:xfrm>
          <a:off x="0" y="0"/>
          <a:ext cx="0" cy="0"/>
          <a:chOff x="0" y="0"/>
          <a:chExt cx="0" cy="0"/>
        </a:xfrm>
      </p:grpSpPr>
      <p:pic>
        <p:nvPicPr>
          <p:cNvPr id="5" name="Plassholder for innhold 14" descr="Et bilde som inneholder person, vann, himmel, utendørs&#10;&#10;KI-generert innhold kan være feil.">
            <a:extLst>
              <a:ext uri="{FF2B5EF4-FFF2-40B4-BE49-F238E27FC236}">
                <a16:creationId xmlns:a16="http://schemas.microsoft.com/office/drawing/2014/main" id="{CCCB74B4-5FA7-18B3-A211-860C204D4760}"/>
              </a:ext>
            </a:extLst>
          </p:cNvPr>
          <p:cNvPicPr>
            <a:picLocks noChangeAspect="1"/>
          </p:cNvPicPr>
          <p:nvPr/>
        </p:nvPicPr>
        <p:blipFill>
          <a:blip r:embed="rId2"/>
          <a:srcRect l="14633" r="26468"/>
          <a:stretch>
            <a:fillRect/>
          </a:stretch>
        </p:blipFill>
        <p:spPr>
          <a:xfrm>
            <a:off x="629264" y="734786"/>
            <a:ext cx="4837471" cy="5482288"/>
          </a:xfrm>
          <a:prstGeom prst="rect">
            <a:avLst/>
          </a:prstGeom>
          <a:noFill/>
        </p:spPr>
      </p:pic>
      <p:sp>
        <p:nvSpPr>
          <p:cNvPr id="4" name="Tittel 2">
            <a:extLst>
              <a:ext uri="{FF2B5EF4-FFF2-40B4-BE49-F238E27FC236}">
                <a16:creationId xmlns:a16="http://schemas.microsoft.com/office/drawing/2014/main" id="{281EF7FC-DE48-D8F2-E247-CD7CA77164AA}"/>
              </a:ext>
            </a:extLst>
          </p:cNvPr>
          <p:cNvSpPr>
            <a:spLocks noGrp="1"/>
          </p:cNvSpPr>
          <p:nvPr>
            <p:ph type="title"/>
          </p:nvPr>
        </p:nvSpPr>
        <p:spPr>
          <a:xfrm>
            <a:off x="6369196" y="2766218"/>
            <a:ext cx="5549608" cy="1325563"/>
          </a:xfrm>
        </p:spPr>
        <p:txBody>
          <a:bodyPr anchor="ctr">
            <a:noAutofit/>
          </a:bodyPr>
          <a:lstStyle/>
          <a:p>
            <a:pPr eaLnBrk="0" fontAlgn="base" hangingPunct="0">
              <a:spcAft>
                <a:spcPct val="0"/>
              </a:spcAft>
            </a:pPr>
            <a:r>
              <a:rPr lang="nb-NO" sz="4800">
                <a:latin typeface="+mn-lt"/>
              </a:rPr>
              <a:t>Derfor</a:t>
            </a:r>
            <a:br>
              <a:rPr lang="nb-NO" sz="2800">
                <a:latin typeface="+mn-lt"/>
              </a:rPr>
            </a:br>
            <a:br>
              <a:rPr lang="nb-NO" sz="2800">
                <a:latin typeface="+mn-lt"/>
              </a:rPr>
            </a:br>
            <a:r>
              <a:rPr lang="nb-NO" altLang="nb-NO" sz="2000" b="0">
                <a:latin typeface="+mn-lt"/>
              </a:rPr>
              <a:t>– vil jeg avholde meg fra alkoholholdig drikke, tobakk, ikke-medisinsk bruk av </a:t>
            </a:r>
            <a:br>
              <a:rPr lang="nb-NO" altLang="nb-NO" sz="2000" b="0">
                <a:latin typeface="+mn-lt"/>
              </a:rPr>
            </a:br>
            <a:r>
              <a:rPr lang="nb-NO" altLang="nb-NO" sz="2000" b="0">
                <a:latin typeface="+mn-lt"/>
              </a:rPr>
              <a:t>vanedannende medikamenter, gambling, pornografi, det okkulte og alt annet </a:t>
            </a:r>
            <a:br>
              <a:rPr lang="nb-NO" altLang="nb-NO" sz="2000" b="0">
                <a:latin typeface="+mn-lt"/>
              </a:rPr>
            </a:br>
            <a:r>
              <a:rPr lang="nb-NO" altLang="nb-NO" sz="2000" b="0">
                <a:latin typeface="+mn-lt"/>
              </a:rPr>
              <a:t>som kan slavebinde kropp og ånd.</a:t>
            </a:r>
            <a:br>
              <a:rPr lang="nb-NO" altLang="nb-NO" sz="2000" b="0">
                <a:latin typeface="+mn-lt"/>
              </a:rPr>
            </a:br>
            <a:br>
              <a:rPr lang="nb-NO" altLang="nb-NO" sz="2000" b="0">
                <a:latin typeface="+mn-lt"/>
              </a:rPr>
            </a:br>
            <a:r>
              <a:rPr lang="nb-NO" altLang="nb-NO" sz="2000" b="0">
                <a:latin typeface="+mn-lt"/>
              </a:rPr>
              <a:t>– vil jeg være trofast mot hensikten Gud hadde med å oppreise Frelsesarmeen, dele de gode nyhetene om Jesus Kristus, bestrebe meg på å vinne andre for ham og i hans navn vise omsorg for de trengende og vanskeligstilte.</a:t>
            </a:r>
            <a:endParaRPr lang="nb-NO" sz="2800" b="0">
              <a:latin typeface="+mn-lt"/>
            </a:endParaRPr>
          </a:p>
        </p:txBody>
      </p:sp>
    </p:spTree>
    <p:extLst>
      <p:ext uri="{BB962C8B-B14F-4D97-AF65-F5344CB8AC3E}">
        <p14:creationId xmlns:p14="http://schemas.microsoft.com/office/powerpoint/2010/main" val="385923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86DF8-7BD1-FC81-6582-467623AD4F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C36A9E-3DDE-E56A-1BE5-D4CAE6B4929A}"/>
              </a:ext>
            </a:extLst>
          </p:cNvPr>
          <p:cNvSpPr txBox="1">
            <a:spLocks noChangeArrowheads="1"/>
          </p:cNvSpPr>
          <p:nvPr/>
        </p:nvSpPr>
        <p:spPr bwMode="auto">
          <a:xfrm>
            <a:off x="273196" y="1139588"/>
            <a:ext cx="5549608" cy="44832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a:latin typeface="+mn-lt"/>
              </a:rPr>
              <a:t>Jeg ber de som er til stede å være vitner på at jeg går inn i denne pakten og skriver under på den av egen fri vilje. </a:t>
            </a:r>
            <a:br>
              <a:rPr lang="nb-NO">
                <a:latin typeface="+mn-lt"/>
              </a:rPr>
            </a:br>
            <a:br>
              <a:rPr lang="nb-NO">
                <a:latin typeface="+mn-lt"/>
              </a:rPr>
            </a:br>
            <a:r>
              <a:rPr lang="nb-NO">
                <a:latin typeface="+mn-lt"/>
              </a:rPr>
              <a:t>Jeg gjør dette fordi jeg er overbevist om at Kristi kjærlighet, han som døde og nå lever for å frelse meg, krever denne innvielse av livet mitt til hans tjeneste for hele verdens frelse. </a:t>
            </a:r>
            <a:br>
              <a:rPr lang="nb-NO">
                <a:latin typeface="+mn-lt"/>
              </a:rPr>
            </a:br>
            <a:br>
              <a:rPr lang="nb-NO">
                <a:latin typeface="+mn-lt"/>
              </a:rPr>
            </a:br>
            <a:r>
              <a:rPr lang="nb-NO">
                <a:latin typeface="+mn-lt"/>
              </a:rPr>
              <a:t>Derfor erklærer jeg at det er min faste beslutning, ved Guds hjelp, å være en trofast soldat i Frelsesarmeen.</a:t>
            </a:r>
            <a:endParaRPr lang="nb-NO" altLang="nb-NO" kern="1200">
              <a:latin typeface="+mn-lt"/>
              <a:ea typeface="+mj-ea"/>
              <a:cs typeface="+mj-cs"/>
            </a:endParaRPr>
          </a:p>
        </p:txBody>
      </p:sp>
      <p:pic>
        <p:nvPicPr>
          <p:cNvPr id="4" name="Plassholder for innhold 7" descr="Et bilde som inneholder Menneskeansikt, klær, person, smil&#10;&#10;KI-generert innhold kan være feil.">
            <a:extLst>
              <a:ext uri="{FF2B5EF4-FFF2-40B4-BE49-F238E27FC236}">
                <a16:creationId xmlns:a16="http://schemas.microsoft.com/office/drawing/2014/main" id="{9CF55B41-6BF3-DBD7-E65B-7751112EE1A6}"/>
              </a:ext>
            </a:extLst>
          </p:cNvPr>
          <p:cNvPicPr>
            <a:picLocks noGrp="1" noChangeAspect="1"/>
          </p:cNvPicPr>
          <p:nvPr>
            <p:ph sz="quarter" idx="11"/>
          </p:nvPr>
        </p:nvPicPr>
        <p:blipFill>
          <a:blip r:embed="rId3"/>
          <a:stretch>
            <a:fillRect/>
          </a:stretch>
        </p:blipFill>
        <p:spPr>
          <a:xfrm>
            <a:off x="6935788" y="1042194"/>
            <a:ext cx="4381500" cy="4867275"/>
          </a:xfrm>
          <a:noFill/>
        </p:spPr>
      </p:pic>
    </p:spTree>
    <p:extLst>
      <p:ext uri="{BB962C8B-B14F-4D97-AF65-F5344CB8AC3E}">
        <p14:creationId xmlns:p14="http://schemas.microsoft.com/office/powerpoint/2010/main" val="55329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20431-A167-087C-C407-5A979EDD702F}"/>
            </a:ext>
          </a:extLst>
        </p:cNvPr>
        <p:cNvGrpSpPr/>
        <p:nvPr/>
      </p:nvGrpSpPr>
      <p:grpSpPr>
        <a:xfrm>
          <a:off x="0" y="0"/>
          <a:ext cx="0" cy="0"/>
          <a:chOff x="0" y="0"/>
          <a:chExt cx="0" cy="0"/>
        </a:xfrm>
      </p:grpSpPr>
      <p:pic>
        <p:nvPicPr>
          <p:cNvPr id="2" name="Plassholder for innhold 21" descr="Et bilde som inneholder klær, person, møbler, innendørs&#10;&#10;KI-generert innhold kan være feil.">
            <a:extLst>
              <a:ext uri="{FF2B5EF4-FFF2-40B4-BE49-F238E27FC236}">
                <a16:creationId xmlns:a16="http://schemas.microsoft.com/office/drawing/2014/main" id="{E1C91FFA-2EE8-6C37-0CB1-5415033446F8}"/>
              </a:ext>
            </a:extLst>
          </p:cNvPr>
          <p:cNvPicPr>
            <a:picLocks noGrp="1" noChangeAspect="1"/>
          </p:cNvPicPr>
          <p:nvPr>
            <p:ph sz="quarter" idx="11"/>
          </p:nvPr>
        </p:nvPicPr>
        <p:blipFill>
          <a:blip r:embed="rId3"/>
          <a:stretch>
            <a:fillRect/>
          </a:stretch>
        </p:blipFill>
        <p:spPr>
          <a:xfrm>
            <a:off x="628650" y="880728"/>
            <a:ext cx="4838700" cy="5190206"/>
          </a:xfrm>
          <a:noFill/>
        </p:spPr>
      </p:pic>
      <p:sp>
        <p:nvSpPr>
          <p:cNvPr id="7" name="Tittel 2">
            <a:extLst>
              <a:ext uri="{FF2B5EF4-FFF2-40B4-BE49-F238E27FC236}">
                <a16:creationId xmlns:a16="http://schemas.microsoft.com/office/drawing/2014/main" id="{D76A4860-0797-46FC-9AA1-9A3E0DA25C3C}"/>
              </a:ext>
            </a:extLst>
          </p:cNvPr>
          <p:cNvSpPr>
            <a:spLocks noGrp="1"/>
          </p:cNvSpPr>
          <p:nvPr>
            <p:ph type="title"/>
          </p:nvPr>
        </p:nvSpPr>
        <p:spPr>
          <a:xfrm>
            <a:off x="6369196" y="1316182"/>
            <a:ext cx="5549608" cy="4475018"/>
          </a:xfrm>
        </p:spPr>
        <p:txBody>
          <a:bodyPr anchor="ctr">
            <a:normAutofit/>
          </a:bodyPr>
          <a:lstStyle/>
          <a:p>
            <a:pPr eaLnBrk="0" fontAlgn="base" hangingPunct="0">
              <a:spcAft>
                <a:spcPct val="0"/>
              </a:spcAft>
            </a:pPr>
            <a:r>
              <a:rPr lang="nb-NO" sz="3200" b="0">
                <a:latin typeface="+mn-lt"/>
              </a:rPr>
              <a:t>Når en soldat signerer Soldatpakten, er det et svar på denne invitasjonen. Det er som å si: «Gud, du har gitt meg alt. Nå vil jeg gi deg mitt liv tilbake.»</a:t>
            </a:r>
          </a:p>
        </p:txBody>
      </p:sp>
    </p:spTree>
    <p:extLst>
      <p:ext uri="{BB962C8B-B14F-4D97-AF65-F5344CB8AC3E}">
        <p14:creationId xmlns:p14="http://schemas.microsoft.com/office/powerpoint/2010/main" val="1103096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2FCD-5E41-4EBA-3BBA-D2A5FC253CAB}"/>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20E8A59F-74DA-C3C2-13A7-C131AF1DB908}"/>
              </a:ext>
            </a:extLst>
          </p:cNvPr>
          <p:cNvSpPr>
            <a:spLocks noGrp="1"/>
          </p:cNvSpPr>
          <p:nvPr>
            <p:ph type="title"/>
          </p:nvPr>
        </p:nvSpPr>
        <p:spPr/>
        <p:txBody>
          <a:bodyPr/>
          <a:lstStyle/>
          <a:p>
            <a:r>
              <a:rPr lang="nb-NO"/>
              <a:t>Refleksjon</a:t>
            </a:r>
          </a:p>
        </p:txBody>
      </p:sp>
      <p:pic>
        <p:nvPicPr>
          <p:cNvPr id="4" name="Plassholder for innhold 7" descr="Et bilde som inneholder himmel, utendørs, sky, gravlund&#10;&#10;KI-generert innhold kan være feil.">
            <a:extLst>
              <a:ext uri="{FF2B5EF4-FFF2-40B4-BE49-F238E27FC236}">
                <a16:creationId xmlns:a16="http://schemas.microsoft.com/office/drawing/2014/main" id="{CBE1511D-77A1-3517-08D2-BBE921CB9BE0}"/>
              </a:ext>
            </a:extLst>
          </p:cNvPr>
          <p:cNvPicPr>
            <a:picLocks noGrp="1" noChangeAspect="1"/>
          </p:cNvPicPr>
          <p:nvPr>
            <p:ph sz="quarter" idx="13"/>
          </p:nvPr>
        </p:nvPicPr>
        <p:blipFill>
          <a:blip r:embed="rId2"/>
          <a:stretch>
            <a:fillRect/>
          </a:stretch>
        </p:blipFill>
        <p:spPr>
          <a:xfrm>
            <a:off x="6253163" y="542925"/>
            <a:ext cx="5295900" cy="3971925"/>
          </a:xfrm>
        </p:spPr>
      </p:pic>
      <p:sp>
        <p:nvSpPr>
          <p:cNvPr id="8" name="Rectangle 1">
            <a:extLst>
              <a:ext uri="{FF2B5EF4-FFF2-40B4-BE49-F238E27FC236}">
                <a16:creationId xmlns:a16="http://schemas.microsoft.com/office/drawing/2014/main" id="{B7CF4A9B-F6B1-5416-3F71-2F1075D34411}"/>
              </a:ext>
            </a:extLst>
          </p:cNvPr>
          <p:cNvSpPr>
            <a:spLocks noGrp="1" noChangeArrowheads="1"/>
          </p:cNvSpPr>
          <p:nvPr>
            <p:ph sz="quarter" idx="12"/>
          </p:nvPr>
        </p:nvSpPr>
        <p:spPr bwMode="auto">
          <a:xfrm>
            <a:off x="611909" y="790829"/>
            <a:ext cx="5326248" cy="3722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eaLnBrk="0" fontAlgn="base" hangingPunct="0"/>
            <a:r>
              <a:rPr lang="nb-NO" sz="2400">
                <a:highlight>
                  <a:srgbClr val="FFFFFF"/>
                </a:highlight>
                <a:latin typeface="Calibri"/>
                <a:ea typeface="Calibri"/>
                <a:cs typeface="Calibri"/>
              </a:rPr>
              <a:t>Hva vet du om Frelsesarmeens arbeid i ditt territorium? Det kan også være nyttig å finne ut hvordan Frelsesarmeen arbeider i andre territorier. </a:t>
            </a:r>
            <a:endParaRPr lang="en-US" sz="2400">
              <a:latin typeface="Calibri"/>
              <a:ea typeface="Calibri"/>
              <a:cs typeface="Calibri"/>
            </a:endParaRPr>
          </a:p>
          <a:p>
            <a:pPr>
              <a:spcBef>
                <a:spcPct val="0"/>
              </a:spcBef>
              <a:spcAft>
                <a:spcPts val="600"/>
              </a:spcAft>
            </a:pPr>
            <a:r>
              <a:rPr lang="nb-NO" sz="2400">
                <a:latin typeface="+mn-lt"/>
                <a:ea typeface="Calibri"/>
                <a:cs typeface="Calibri"/>
              </a:rPr>
              <a:t>Hva betyr det å inngå en pakt med Gud?</a:t>
            </a:r>
          </a:p>
          <a:p>
            <a:pPr>
              <a:spcBef>
                <a:spcPct val="0"/>
              </a:spcBef>
              <a:spcAft>
                <a:spcPts val="600"/>
              </a:spcAft>
            </a:pPr>
            <a:r>
              <a:rPr lang="nb-NO" sz="2400">
                <a:latin typeface="+mn-lt"/>
                <a:ea typeface="Calibri"/>
                <a:cs typeface="Calibri"/>
              </a:rPr>
              <a:t>Hva kan hjelpe deg til å holde denne pakten?</a:t>
            </a:r>
          </a:p>
        </p:txBody>
      </p:sp>
    </p:spTree>
    <p:extLst>
      <p:ext uri="{BB962C8B-B14F-4D97-AF65-F5344CB8AC3E}">
        <p14:creationId xmlns:p14="http://schemas.microsoft.com/office/powerpoint/2010/main" val="2766657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F5A60-0E7C-91C4-A37D-4B7A9150939C}"/>
              </a:ext>
            </a:extLst>
          </p:cNvPr>
          <p:cNvPicPr>
            <a:picLocks noChangeAspect="1"/>
          </p:cNvPicPr>
          <p:nvPr/>
        </p:nvPicPr>
        <p:blipFill>
          <a:blip r:embed="rId2"/>
          <a:srcRect r="1408" b="1152"/>
          <a:stretch>
            <a:fillRect/>
          </a:stretch>
        </p:blipFill>
        <p:spPr>
          <a:xfrm>
            <a:off x="7152207" y="1530691"/>
            <a:ext cx="3877916" cy="3890476"/>
          </a:xfrm>
          <a:prstGeom prst="rect">
            <a:avLst/>
          </a:prstGeom>
          <a:noFill/>
        </p:spPr>
      </p:pic>
      <p:sp>
        <p:nvSpPr>
          <p:cNvPr id="2" name="Tittel 1">
            <a:extLst>
              <a:ext uri="{FF2B5EF4-FFF2-40B4-BE49-F238E27FC236}">
                <a16:creationId xmlns:a16="http://schemas.microsoft.com/office/drawing/2014/main" id="{5F1C3ADC-558A-9248-BE3B-AA7EC10C2639}"/>
              </a:ext>
            </a:extLst>
          </p:cNvPr>
          <p:cNvSpPr>
            <a:spLocks noGrp="1"/>
          </p:cNvSpPr>
          <p:nvPr>
            <p:ph type="title"/>
          </p:nvPr>
        </p:nvSpPr>
        <p:spPr>
          <a:xfrm>
            <a:off x="597752" y="2808551"/>
            <a:ext cx="4907553" cy="1325563"/>
          </a:xfrm>
        </p:spPr>
        <p:txBody>
          <a:bodyPr vert="horz" lIns="91440" tIns="45720" rIns="91440" bIns="45720" rtlCol="0" anchor="ctr">
            <a:noAutofit/>
          </a:bodyPr>
          <a:lstStyle/>
          <a:p>
            <a:r>
              <a:rPr lang="nb-NO" sz="2000" b="0">
                <a:latin typeface="Calibri"/>
                <a:ea typeface="Calibri"/>
                <a:cs typeface="Calibri"/>
              </a:rPr>
              <a:t>Boka </a:t>
            </a:r>
            <a:r>
              <a:rPr lang="nb-NO" sz="2000" b="0" i="1">
                <a:latin typeface="Calibri"/>
                <a:ea typeface="Calibri"/>
                <a:cs typeface="Calibri"/>
              </a:rPr>
              <a:t>Kalt til soldat</a:t>
            </a:r>
            <a:r>
              <a:rPr lang="nb-NO" sz="2000" b="0">
                <a:latin typeface="Calibri"/>
                <a:ea typeface="Calibri"/>
                <a:cs typeface="Calibri"/>
              </a:rPr>
              <a:t> gir en grundig av gjennomgang Soldatpakten i Frelsesarmeen og setter søkelys på tanken og hensikten bak erklæringene som utgjør pakten. </a:t>
            </a:r>
            <a:br>
              <a:rPr lang="nb-NO" sz="2000" b="0">
                <a:latin typeface="Calibri"/>
                <a:ea typeface="Calibri"/>
                <a:cs typeface="Calibri"/>
              </a:rPr>
            </a:br>
            <a:r>
              <a:rPr lang="nb-NO" sz="2000" b="0">
                <a:latin typeface="Calibri"/>
                <a:ea typeface="Calibri"/>
                <a:cs typeface="Calibri"/>
              </a:rPr>
              <a:t>Pakten er en avtale mellom deg og Gud. </a:t>
            </a:r>
            <a:endParaRPr lang="en-US" sz="2000">
              <a:latin typeface="Calibri"/>
              <a:ea typeface="Calibri"/>
              <a:cs typeface="Calibri"/>
            </a:endParaRPr>
          </a:p>
          <a:p>
            <a:br>
              <a:rPr lang="nb-NO" sz="2000" b="0">
                <a:latin typeface="Calibri"/>
              </a:rPr>
            </a:br>
            <a:r>
              <a:rPr lang="nb-NO" sz="2000" b="0">
                <a:latin typeface="Calibri"/>
                <a:ea typeface="Calibri"/>
                <a:cs typeface="Calibri"/>
              </a:rPr>
              <a:t>Troen, verdiene og livsstilen som beskrives i pakten, forutsetter innvielse til Gud og Guds oppdrag, hellighet i hjerte og liv, personlig integritet og ærlighet, samt en vilje til å leve på måter som viser hva det betyr å følge Kristus. </a:t>
            </a:r>
            <a:br>
              <a:rPr lang="nb-NO" sz="2000" b="0">
                <a:latin typeface="Calibri"/>
                <a:ea typeface="Calibri"/>
                <a:cs typeface="Calibri"/>
              </a:rPr>
            </a:br>
            <a:br>
              <a:rPr lang="nb-NO" sz="2000" b="0">
                <a:latin typeface="Calibri"/>
                <a:ea typeface="Calibri"/>
                <a:cs typeface="Calibri"/>
              </a:rPr>
            </a:br>
            <a:r>
              <a:rPr lang="nb-NO" sz="2000" b="0">
                <a:latin typeface="Calibri"/>
                <a:ea typeface="Calibri"/>
                <a:cs typeface="Calibri"/>
              </a:rPr>
              <a:t>Lykke til med spennende lesning, og enda viktigere: Måtte du oppleve masse av Guds velsignelse når du omsetter teori i praksis!</a:t>
            </a:r>
            <a:endParaRPr lang="nb-NO" sz="2000">
              <a:latin typeface="Calibri"/>
              <a:ea typeface="Calibri"/>
              <a:cs typeface="Calibri"/>
            </a:endParaRPr>
          </a:p>
          <a:p>
            <a:endParaRPr lang="nb-NO" sz="2000" b="0">
              <a:latin typeface="Calibri"/>
              <a:ea typeface="Calibri"/>
              <a:cs typeface="Calibri"/>
            </a:endParaRPr>
          </a:p>
          <a:p>
            <a:r>
              <a:rPr lang="nb-NO" sz="2000" b="0">
                <a:latin typeface="Calibri"/>
                <a:ea typeface="Calibri"/>
                <a:cs typeface="Calibri"/>
              </a:rPr>
              <a:t>Skann </a:t>
            </a:r>
            <a:r>
              <a:rPr lang="nb-NO" sz="2000" b="0" err="1">
                <a:latin typeface="Calibri"/>
                <a:ea typeface="Calibri"/>
                <a:cs typeface="Calibri"/>
              </a:rPr>
              <a:t>qr</a:t>
            </a:r>
            <a:r>
              <a:rPr lang="nb-NO" sz="2000" b="0">
                <a:latin typeface="Calibri"/>
                <a:ea typeface="Calibri"/>
                <a:cs typeface="Calibri"/>
              </a:rPr>
              <a:t>-koden for å komme til hele kurset som vil ta deg gjennom boka </a:t>
            </a:r>
            <a:r>
              <a:rPr lang="nb-NO" sz="2000" b="0" i="1">
                <a:latin typeface="Calibri"/>
                <a:ea typeface="Calibri"/>
                <a:cs typeface="Calibri"/>
              </a:rPr>
              <a:t>Kalt til soldat.</a:t>
            </a:r>
            <a:endParaRPr lang="nb-NO" sz="2000">
              <a:latin typeface="Calibri"/>
              <a:ea typeface="Calibri"/>
              <a:cs typeface="Calibri"/>
            </a:endParaRPr>
          </a:p>
          <a:p>
            <a:br>
              <a:rPr lang="nb-NO" sz="2000" b="0">
                <a:latin typeface="Calibri"/>
              </a:rPr>
            </a:br>
            <a:r>
              <a:rPr lang="nb-NO" sz="2000">
                <a:latin typeface="Calibri"/>
                <a:ea typeface="Calibri"/>
                <a:cs typeface="Calibri"/>
              </a:rPr>
              <a:t>Gud velsigne deg!</a:t>
            </a:r>
          </a:p>
          <a:p>
            <a:endParaRPr lang="nb-NO" sz="1400"/>
          </a:p>
        </p:txBody>
      </p:sp>
    </p:spTree>
    <p:extLst>
      <p:ext uri="{BB962C8B-B14F-4D97-AF65-F5344CB8AC3E}">
        <p14:creationId xmlns:p14="http://schemas.microsoft.com/office/powerpoint/2010/main" val="1799804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87863C77-1424-5039-C205-563EE4C3D294}"/>
              </a:ext>
            </a:extLst>
          </p:cNvPr>
          <p:cNvGraphicFramePr>
            <a:graphicFrameLocks noGrp="1"/>
          </p:cNvGraphicFramePr>
          <p:nvPr>
            <p:ph sz="quarter" idx="12"/>
            <p:extLst>
              <p:ext uri="{D42A27DB-BD31-4B8C-83A1-F6EECF244321}">
                <p14:modId xmlns:p14="http://schemas.microsoft.com/office/powerpoint/2010/main" val="1329512361"/>
              </p:ext>
              <p:ext uri="{E7BDC344-281C-4309-B0C6-D0EE65EED2A8}">
                <p202:designPr xmlns:p202="http://schemas.microsoft.com/office/powerpoint/2020/02/main">
                  <p202:designTagLst>
                    <p202:designTag name="ARCH:1:CLS" val="StackedSequentialRowTable"/>
                  </p202:designTagLst>
                </p202:designPr>
              </p:ext>
            </p:extLst>
          </p:nvPr>
        </p:nvGraphicFramePr>
        <p:xfrm>
          <a:off x="1901687" y="1089099"/>
          <a:ext cx="8090452" cy="4679801"/>
        </p:xfrm>
        <a:graphic>
          <a:graphicData uri="http://schemas.openxmlformats.org/drawingml/2006/table">
            <a:tbl>
              <a:tblPr bandRow="1">
                <a:noFill/>
                <a:tableStyleId>{5C22544A-7EE6-4342-B048-85BDC9FD1C3A}</a:tableStyleId>
              </a:tblPr>
              <a:tblGrid>
                <a:gridCol w="1384788">
                  <a:extLst>
                    <a:ext uri="{9D8B030D-6E8A-4147-A177-3AD203B41FA5}">
                      <a16:colId xmlns:a16="http://schemas.microsoft.com/office/drawing/2014/main" val="2747849454"/>
                    </a:ext>
                  </a:extLst>
                </a:gridCol>
                <a:gridCol w="6705664">
                  <a:extLst>
                    <a:ext uri="{9D8B030D-6E8A-4147-A177-3AD203B41FA5}">
                      <a16:colId xmlns:a16="http://schemas.microsoft.com/office/drawing/2014/main" val="1809743951"/>
                    </a:ext>
                  </a:extLst>
                </a:gridCol>
              </a:tblGrid>
              <a:tr h="837939">
                <a:tc>
                  <a:txBody>
                    <a:bodyPr/>
                    <a:lstStyle/>
                    <a:p>
                      <a:pPr>
                        <a:buNone/>
                      </a:pPr>
                      <a:r>
                        <a:rPr lang="nb-NO"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nn-NO" sz="2100" b="0" cap="none" spc="0">
                          <a:solidFill>
                            <a:schemeClr val="tx1"/>
                          </a:solidFill>
                        </a:rPr>
                        <a:t>Frelsesarmeen – et kort historisk </a:t>
                      </a:r>
                      <a:r>
                        <a:rPr lang="nn-NO" sz="2100" b="0" cap="none" spc="0" err="1">
                          <a:solidFill>
                            <a:schemeClr val="tx1"/>
                          </a:solidFill>
                        </a:rPr>
                        <a:t>sammendrag</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267232754"/>
                  </a:ext>
                </a:extLst>
              </a:tr>
              <a:tr h="837939">
                <a:tc>
                  <a:txBody>
                    <a:bodyPr/>
                    <a:lstStyle/>
                    <a:p>
                      <a:pPr>
                        <a:buNone/>
                      </a:pPr>
                      <a:r>
                        <a:rPr lang="nb-NO"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Utformingen av Soldatpakten </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44225064"/>
                  </a:ext>
                </a:extLst>
              </a:tr>
              <a:tr h="837939">
                <a:tc>
                  <a:txBody>
                    <a:bodyPr/>
                    <a:lstStyle/>
                    <a:p>
                      <a:pPr>
                        <a:buNone/>
                      </a:pPr>
                      <a:r>
                        <a:rPr lang="nb-NO"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Hvordan troen vår omsettes i verdier, holdninger, </a:t>
                      </a:r>
                    </a:p>
                    <a:p>
                      <a:pPr algn="l">
                        <a:buNone/>
                      </a:pPr>
                      <a:r>
                        <a:rPr lang="nb-NO" sz="2100" b="0" cap="none" spc="0">
                          <a:solidFill>
                            <a:schemeClr val="tx1"/>
                          </a:solidFill>
                        </a:rPr>
                        <a:t>atferd og valg av livsstil</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8294022"/>
                  </a:ext>
                </a:extLst>
              </a:tr>
              <a:tr h="837939">
                <a:tc>
                  <a:txBody>
                    <a:bodyPr/>
                    <a:lstStyle/>
                    <a:p>
                      <a:pPr>
                        <a:buNone/>
                      </a:pPr>
                      <a:r>
                        <a:rPr lang="nb-NO"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n-NO" sz="2100" b="0" cap="none" spc="0" err="1">
                          <a:solidFill>
                            <a:schemeClr val="tx1"/>
                          </a:solidFill>
                        </a:rPr>
                        <a:t>Betydningen</a:t>
                      </a:r>
                      <a:r>
                        <a:rPr lang="nn-NO" sz="2100" b="0" cap="none" spc="0">
                          <a:solidFill>
                            <a:schemeClr val="tx1"/>
                          </a:solidFill>
                        </a:rPr>
                        <a:t> </a:t>
                      </a:r>
                      <a:r>
                        <a:rPr lang="nn-NO" sz="2100" b="0" cap="none" spc="0" err="1">
                          <a:solidFill>
                            <a:schemeClr val="tx1"/>
                          </a:solidFill>
                        </a:rPr>
                        <a:t>pakten</a:t>
                      </a:r>
                      <a:r>
                        <a:rPr lang="nn-NO" sz="2100" b="0" cap="none" spc="0">
                          <a:solidFill>
                            <a:schemeClr val="tx1"/>
                          </a:solidFill>
                        </a:rPr>
                        <a:t> har for en frelsessoldat, og en </a:t>
                      </a:r>
                      <a:r>
                        <a:rPr lang="nn-NO" sz="2100" b="0" cap="none" spc="0" err="1">
                          <a:solidFill>
                            <a:schemeClr val="tx1"/>
                          </a:solidFill>
                        </a:rPr>
                        <a:t>påminnelse</a:t>
                      </a:r>
                      <a:r>
                        <a:rPr lang="nn-NO" sz="2100" b="0" cap="none" spc="0">
                          <a:solidFill>
                            <a:schemeClr val="tx1"/>
                          </a:solidFill>
                        </a:rPr>
                        <a:t> om </a:t>
                      </a:r>
                      <a:r>
                        <a:rPr lang="nn-NO" sz="2100" b="0" cap="none" spc="0" err="1">
                          <a:solidFill>
                            <a:schemeClr val="tx1"/>
                          </a:solidFill>
                        </a:rPr>
                        <a:t>hvor</a:t>
                      </a:r>
                      <a:r>
                        <a:rPr lang="nn-NO" sz="2100" b="0" cap="none" spc="0">
                          <a:solidFill>
                            <a:schemeClr val="tx1"/>
                          </a:solidFill>
                        </a:rPr>
                        <a:t> viktig Guds nåde er i </a:t>
                      </a:r>
                      <a:r>
                        <a:rPr lang="nn-NO" sz="2100" b="0" cap="none" spc="0" err="1">
                          <a:solidFill>
                            <a:schemeClr val="tx1"/>
                          </a:solidFill>
                        </a:rPr>
                        <a:t>livene</a:t>
                      </a:r>
                      <a:r>
                        <a:rPr lang="nn-NO" sz="2100" b="0" cap="none" spc="0">
                          <a:solidFill>
                            <a:schemeClr val="tx1"/>
                          </a:solidFill>
                        </a:rPr>
                        <a:t> </a:t>
                      </a:r>
                    </a:p>
                    <a:p>
                      <a:pPr algn="l">
                        <a:buNone/>
                      </a:pPr>
                      <a:r>
                        <a:rPr lang="nn-NO" sz="2100" b="0" cap="none" spc="0">
                          <a:solidFill>
                            <a:schemeClr val="tx1"/>
                          </a:solidFill>
                        </a:rPr>
                        <a:t>våre når vi lever i </a:t>
                      </a:r>
                      <a:r>
                        <a:rPr lang="nn-NO" sz="2100" b="0" cap="none" spc="0" err="1">
                          <a:solidFill>
                            <a:schemeClr val="tx1"/>
                          </a:solidFill>
                        </a:rPr>
                        <a:t>pakten</a:t>
                      </a:r>
                      <a:r>
                        <a:rPr lang="nn-NO" sz="2100" b="0" cap="none" spc="0">
                          <a:solidFill>
                            <a:schemeClr val="tx1"/>
                          </a:solidFill>
                        </a:rPr>
                        <a:t>.</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872753"/>
                  </a:ext>
                </a:extLst>
              </a:tr>
              <a:tr h="837939">
                <a:tc>
                  <a:txBody>
                    <a:bodyPr/>
                    <a:lstStyle/>
                    <a:p>
                      <a:pPr>
                        <a:buNone/>
                      </a:pPr>
                      <a:r>
                        <a:rPr lang="nb-NO" sz="3300" b="1" cap="none" spc="0">
                          <a:solidFill>
                            <a:schemeClr val="accent1"/>
                          </a:solidFill>
                        </a:rPr>
                        <a:t>05</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nn-NO" sz="2100" b="0" cap="none" spc="0">
                          <a:solidFill>
                            <a:schemeClr val="tx1"/>
                          </a:solidFill>
                        </a:rPr>
                        <a:t>Refleksjon</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383722736"/>
                  </a:ext>
                </a:extLst>
              </a:tr>
            </a:tbl>
          </a:graphicData>
        </a:graphic>
      </p:graphicFrame>
    </p:spTree>
    <p:extLst>
      <p:ext uri="{BB962C8B-B14F-4D97-AF65-F5344CB8AC3E}">
        <p14:creationId xmlns:p14="http://schemas.microsoft.com/office/powerpoint/2010/main" val="239559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6" descr="Et bilde som inneholder Menneskeansikt, portrett, Skjegg, klær&#10;&#10;KI-generert innhold kan være feil.">
            <a:extLst>
              <a:ext uri="{FF2B5EF4-FFF2-40B4-BE49-F238E27FC236}">
                <a16:creationId xmlns:a16="http://schemas.microsoft.com/office/drawing/2014/main" id="{555B7EF5-EBA2-5B7A-4500-CB193FDC68FF}"/>
              </a:ext>
            </a:extLst>
          </p:cNvPr>
          <p:cNvPicPr>
            <a:picLocks noChangeAspect="1"/>
          </p:cNvPicPr>
          <p:nvPr/>
        </p:nvPicPr>
        <p:blipFill>
          <a:blip r:embed="rId3"/>
          <a:srcRect t="6372" r="-3" b="20245"/>
          <a:stretch>
            <a:fillRect/>
          </a:stretch>
        </p:blipFill>
        <p:spPr>
          <a:xfrm>
            <a:off x="6707707" y="734785"/>
            <a:ext cx="4837471" cy="5482288"/>
          </a:xfrm>
          <a:prstGeom prst="rect">
            <a:avLst/>
          </a:prstGeom>
          <a:noFill/>
        </p:spPr>
      </p:pic>
      <p:sp>
        <p:nvSpPr>
          <p:cNvPr id="2" name="Rectangle 1">
            <a:extLst>
              <a:ext uri="{FF2B5EF4-FFF2-40B4-BE49-F238E27FC236}">
                <a16:creationId xmlns:a16="http://schemas.microsoft.com/office/drawing/2014/main" id="{FE1E58F9-E7BB-C219-AE28-54B34806683F}"/>
              </a:ext>
            </a:extLst>
          </p:cNvPr>
          <p:cNvSpPr txBox="1">
            <a:spLocks noChangeArrowheads="1"/>
          </p:cNvSpPr>
          <p:nvPr/>
        </p:nvSpPr>
        <p:spPr bwMode="auto">
          <a:xfrm>
            <a:off x="273196" y="1139588"/>
            <a:ext cx="5549608" cy="44832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kern="1200">
                <a:latin typeface="+mn-lt"/>
                <a:ea typeface="+mj-ea"/>
                <a:cs typeface="+mj-cs"/>
              </a:rPr>
              <a:t>Frelsesarmeen startet i 1865 da metodistpastoren William Booth talte på et friluftsmøte i Øst‑London. Det som først var en midlertidig teltkampanje, utviklet seg raskt til en permanent misjon blant byens fattige. Bevegelsen fikk flere navn før den i 1878 ble hetende Frelsesarmeen.</a:t>
            </a:r>
            <a:endParaRPr lang="nb-NO" altLang="nb-NO" kern="1200">
              <a:latin typeface="+mn-lt"/>
              <a:ea typeface="+mj-ea"/>
              <a:cs typeface="+mj-cs"/>
            </a:endParaRPr>
          </a:p>
        </p:txBody>
      </p:sp>
    </p:spTree>
    <p:extLst>
      <p:ext uri="{BB962C8B-B14F-4D97-AF65-F5344CB8AC3E}">
        <p14:creationId xmlns:p14="http://schemas.microsoft.com/office/powerpoint/2010/main" val="415169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C428-B063-D106-DC00-DCF0EE770AFA}"/>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87FEA276-0A76-CBA6-829B-F3BBCCAAAD03}"/>
              </a:ext>
            </a:extLst>
          </p:cNvPr>
          <p:cNvSpPr>
            <a:spLocks noGrp="1"/>
          </p:cNvSpPr>
          <p:nvPr>
            <p:ph type="title"/>
          </p:nvPr>
        </p:nvSpPr>
        <p:spPr/>
        <p:txBody>
          <a:bodyPr/>
          <a:lstStyle/>
          <a:p>
            <a:r>
              <a:rPr lang="nb-NO"/>
              <a:t>Begynnelsen</a:t>
            </a:r>
          </a:p>
        </p:txBody>
      </p:sp>
      <p:sp>
        <p:nvSpPr>
          <p:cNvPr id="2" name="Content Placeholder 1">
            <a:extLst>
              <a:ext uri="{FF2B5EF4-FFF2-40B4-BE49-F238E27FC236}">
                <a16:creationId xmlns:a16="http://schemas.microsoft.com/office/drawing/2014/main" id="{4D658D79-B8E1-B6B7-523A-9C27DB1A192C}"/>
              </a:ext>
            </a:extLst>
          </p:cNvPr>
          <p:cNvSpPr>
            <a:spLocks noGrp="1" noChangeArrowheads="1"/>
          </p:cNvSpPr>
          <p:nvPr>
            <p:ph sz="quarter" idx="12"/>
          </p:nvPr>
        </p:nvSpPr>
        <p:spPr bwMode="auto">
          <a:xfrm>
            <a:off x="666500" y="872097"/>
            <a:ext cx="9932655" cy="415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buNone/>
            </a:pPr>
            <a:r>
              <a:rPr lang="nb-NO">
                <a:latin typeface="+mn-lt"/>
              </a:rPr>
              <a:t>Med det nye navnet kom en militær struktur:</a:t>
            </a:r>
          </a:p>
          <a:p>
            <a:r>
              <a:rPr lang="nb-NO">
                <a:latin typeface="+mn-lt"/>
              </a:rPr>
              <a:t>Medlemmer ble «soldater»</a:t>
            </a:r>
          </a:p>
          <a:p>
            <a:r>
              <a:rPr lang="nb-NO">
                <a:latin typeface="+mn-lt"/>
              </a:rPr>
              <a:t>Booth ble «Generalen»</a:t>
            </a:r>
          </a:p>
          <a:p>
            <a:r>
              <a:rPr lang="nb-NO">
                <a:latin typeface="+mn-lt"/>
              </a:rPr>
              <a:t>Uniformer, flagg og symboler ble tatt i bruk</a:t>
            </a:r>
          </a:p>
          <a:p>
            <a:r>
              <a:rPr lang="nb-NO">
                <a:latin typeface="+mn-lt"/>
              </a:rPr>
              <a:t>Mottoet </a:t>
            </a:r>
            <a:r>
              <a:rPr lang="nb-NO" b="1">
                <a:latin typeface="+mn-lt"/>
              </a:rPr>
              <a:t>«Blod og ild»</a:t>
            </a:r>
            <a:r>
              <a:rPr lang="nb-NO">
                <a:latin typeface="+mn-lt"/>
              </a:rPr>
              <a:t> viser til Jesu frelse og Den hellige ånds </a:t>
            </a:r>
          </a:p>
          <a:p>
            <a:pPr marL="0" indent="0">
              <a:buNone/>
            </a:pPr>
            <a:r>
              <a:rPr lang="nb-NO">
                <a:latin typeface="+mn-lt"/>
              </a:rPr>
              <a:t>rensende kraft. Flaggets farger og kronen uttrykker frelse, hellighet </a:t>
            </a:r>
          </a:p>
          <a:p>
            <a:pPr marL="0" indent="0">
              <a:buNone/>
            </a:pPr>
            <a:r>
              <a:rPr lang="nb-NO">
                <a:latin typeface="+mn-lt"/>
              </a:rPr>
              <a:t>og Guds nærvær.</a:t>
            </a:r>
          </a:p>
          <a:p>
            <a:pPr marL="0" marR="0" lvl="0" indent="0" algn="l" defTabSz="914400" rtl="0" eaLnBrk="0" fontAlgn="base" latinLnBrk="0" hangingPunct="0">
              <a:lnSpc>
                <a:spcPct val="150000"/>
              </a:lnSpc>
              <a:spcBef>
                <a:spcPct val="0"/>
              </a:spcBef>
              <a:spcAft>
                <a:spcPct val="0"/>
              </a:spcAft>
              <a:buClrTx/>
              <a:buSzTx/>
              <a:buNone/>
              <a:tabLst/>
            </a:pPr>
            <a:endParaRPr kumimoji="0" lang="nb-NO" altLang="nb-NO" b="0" i="0" u="none" strike="noStrike" cap="none" normalizeH="0" baseline="0">
              <a:ln>
                <a:noFill/>
              </a:ln>
              <a:solidFill>
                <a:schemeClr val="tx1"/>
              </a:solidFill>
              <a:effectLst/>
              <a:latin typeface="+mn-lt"/>
            </a:endParaRPr>
          </a:p>
        </p:txBody>
      </p:sp>
    </p:spTree>
    <p:extLst>
      <p:ext uri="{BB962C8B-B14F-4D97-AF65-F5344CB8AC3E}">
        <p14:creationId xmlns:p14="http://schemas.microsoft.com/office/powerpoint/2010/main" val="357199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3D82B28-6A96-8C49-B522-9A5F92AE7DC7}"/>
              </a:ext>
            </a:extLst>
          </p:cNvPr>
          <p:cNvSpPr>
            <a:spLocks noGrp="1"/>
          </p:cNvSpPr>
          <p:nvPr>
            <p:ph sz="quarter" idx="12"/>
          </p:nvPr>
        </p:nvSpPr>
        <p:spPr>
          <a:xfrm>
            <a:off x="611909" y="693913"/>
            <a:ext cx="5326248" cy="3987269"/>
          </a:xfrm>
        </p:spPr>
        <p:txBody>
          <a:bodyPr/>
          <a:lstStyle/>
          <a:p>
            <a:pPr marL="0" indent="0">
              <a:buNone/>
            </a:pPr>
            <a:r>
              <a:rPr lang="nb-NO">
                <a:latin typeface="+mn-lt"/>
              </a:rPr>
              <a:t>Krigsartiklene beskriver standarden for medlemskap og ble utviklet mellom 1878 og 1988. De uttrykker tro, livsstil og disiplin. Frelsesarmeen har et tydelig ledersystem der Generalen har øverste ansvar, men innenfor faste prinsipper som sikrer både stabilitet og fleksibilitet.</a:t>
            </a:r>
            <a:endParaRPr lang="nb-NO" altLang="nb-NO">
              <a:latin typeface="+mn-lt"/>
            </a:endParaRPr>
          </a:p>
          <a:p>
            <a:pPr marL="0" indent="0">
              <a:buNone/>
            </a:pPr>
            <a:endParaRPr lang="nb-NO"/>
          </a:p>
        </p:txBody>
      </p:sp>
      <p:sp>
        <p:nvSpPr>
          <p:cNvPr id="3" name="Tittel 2">
            <a:extLst>
              <a:ext uri="{FF2B5EF4-FFF2-40B4-BE49-F238E27FC236}">
                <a16:creationId xmlns:a16="http://schemas.microsoft.com/office/drawing/2014/main" id="{F8159490-4154-F848-A900-86B63288ED48}"/>
              </a:ext>
            </a:extLst>
          </p:cNvPr>
          <p:cNvSpPr>
            <a:spLocks noGrp="1"/>
          </p:cNvSpPr>
          <p:nvPr>
            <p:ph type="title"/>
          </p:nvPr>
        </p:nvSpPr>
        <p:spPr/>
        <p:txBody>
          <a:bodyPr/>
          <a:lstStyle/>
          <a:p>
            <a:r>
              <a:rPr lang="nb-NO"/>
              <a:t>Krigsartiklene og organiseringen</a:t>
            </a:r>
          </a:p>
        </p:txBody>
      </p:sp>
      <p:pic>
        <p:nvPicPr>
          <p:cNvPr id="6" name="Bilde 5" descr="Et bilde som inneholder person, klær, Menneskeansikt, smil&#10;&#10;KI-generert innhold kan være feil.">
            <a:extLst>
              <a:ext uri="{FF2B5EF4-FFF2-40B4-BE49-F238E27FC236}">
                <a16:creationId xmlns:a16="http://schemas.microsoft.com/office/drawing/2014/main" id="{078AECD8-CD13-D390-F791-284196D4A3E4}"/>
              </a:ext>
            </a:extLst>
          </p:cNvPr>
          <p:cNvPicPr>
            <a:picLocks noChangeAspect="1"/>
          </p:cNvPicPr>
          <p:nvPr/>
        </p:nvPicPr>
        <p:blipFill>
          <a:blip r:embed="rId2"/>
          <a:srcRect r="2" b="10359"/>
          <a:stretch>
            <a:fillRect/>
          </a:stretch>
        </p:blipFill>
        <p:spPr>
          <a:xfrm>
            <a:off x="6253844" y="250361"/>
            <a:ext cx="5295504" cy="4557151"/>
          </a:xfrm>
          <a:prstGeom prst="rect">
            <a:avLst/>
          </a:prstGeom>
          <a:noFill/>
        </p:spPr>
      </p:pic>
    </p:spTree>
    <p:extLst>
      <p:ext uri="{BB962C8B-B14F-4D97-AF65-F5344CB8AC3E}">
        <p14:creationId xmlns:p14="http://schemas.microsoft.com/office/powerpoint/2010/main" val="4043122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BDDE5-D403-96A1-98A6-78873A92B50B}"/>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08A50BE-352A-7359-B1C9-EB6463A8F7A4}"/>
              </a:ext>
            </a:extLst>
          </p:cNvPr>
          <p:cNvSpPr>
            <a:spLocks noGrp="1"/>
          </p:cNvSpPr>
          <p:nvPr>
            <p:ph sz="quarter" idx="12"/>
          </p:nvPr>
        </p:nvSpPr>
        <p:spPr>
          <a:xfrm>
            <a:off x="6415810" y="858823"/>
            <a:ext cx="5326248" cy="3692705"/>
          </a:xfrm>
        </p:spPr>
        <p:txBody>
          <a:bodyPr/>
          <a:lstStyle/>
          <a:p>
            <a:pPr marL="0" lvl="0" indent="0" eaLnBrk="0" fontAlgn="base" hangingPunct="0">
              <a:spcBef>
                <a:spcPct val="0"/>
              </a:spcBef>
              <a:spcAft>
                <a:spcPts val="600"/>
              </a:spcAft>
              <a:buNone/>
            </a:pPr>
            <a:r>
              <a:rPr lang="nb-NO">
                <a:latin typeface="+mn-lt"/>
              </a:rPr>
              <a:t>Da William Booth døde i 1912, var Frelsesarmeen etablert i 58 land. I dag finnes den i over 130 land. Internasjonalismen uttrykker både et åndelig ideal og en praktisk organisasjonsform: kristne er ett folk, og ressurser kan sendes dit behovet er størst.</a:t>
            </a:r>
            <a:endParaRPr lang="nb-NO" altLang="nb-NO">
              <a:latin typeface="+mn-lt"/>
            </a:endParaRPr>
          </a:p>
          <a:p>
            <a:pPr marL="0" indent="0">
              <a:buNone/>
            </a:pPr>
            <a:endParaRPr lang="nb-NO"/>
          </a:p>
        </p:txBody>
      </p:sp>
      <p:sp>
        <p:nvSpPr>
          <p:cNvPr id="3" name="Tittel 2">
            <a:extLst>
              <a:ext uri="{FF2B5EF4-FFF2-40B4-BE49-F238E27FC236}">
                <a16:creationId xmlns:a16="http://schemas.microsoft.com/office/drawing/2014/main" id="{9CC28A77-ABE1-C952-30D6-683355B674D4}"/>
              </a:ext>
            </a:extLst>
          </p:cNvPr>
          <p:cNvSpPr>
            <a:spLocks noGrp="1"/>
          </p:cNvSpPr>
          <p:nvPr>
            <p:ph type="title"/>
          </p:nvPr>
        </p:nvSpPr>
        <p:spPr/>
        <p:txBody>
          <a:bodyPr/>
          <a:lstStyle/>
          <a:p>
            <a:r>
              <a:rPr lang="nb-NO"/>
              <a:t>En internasjonal bevegelse</a:t>
            </a:r>
          </a:p>
        </p:txBody>
      </p:sp>
      <p:pic>
        <p:nvPicPr>
          <p:cNvPr id="4" name="Plassholder for innhold 6" descr="Et bilde som inneholder klær, dress, person, utendørs&#10;&#10;KI-generert innhold kan være feil.">
            <a:extLst>
              <a:ext uri="{FF2B5EF4-FFF2-40B4-BE49-F238E27FC236}">
                <a16:creationId xmlns:a16="http://schemas.microsoft.com/office/drawing/2014/main" id="{0EB7F71C-27B8-36F9-8607-8C04A3F5BC4C}"/>
              </a:ext>
            </a:extLst>
          </p:cNvPr>
          <p:cNvPicPr>
            <a:picLocks noChangeAspect="1"/>
          </p:cNvPicPr>
          <p:nvPr/>
        </p:nvPicPr>
        <p:blipFill>
          <a:blip r:embed="rId3"/>
          <a:stretch>
            <a:fillRect/>
          </a:stretch>
        </p:blipFill>
        <p:spPr>
          <a:xfrm>
            <a:off x="918768" y="250825"/>
            <a:ext cx="4712489" cy="4556125"/>
          </a:xfrm>
          <a:prstGeom prst="rect">
            <a:avLst/>
          </a:prstGeom>
          <a:noFill/>
        </p:spPr>
      </p:pic>
    </p:spTree>
    <p:extLst>
      <p:ext uri="{BB962C8B-B14F-4D97-AF65-F5344CB8AC3E}">
        <p14:creationId xmlns:p14="http://schemas.microsoft.com/office/powerpoint/2010/main" val="894756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descr="Et bilde som inneholder sky, konstruksjon, utendørs, vindu&#10;&#10;KI-generert innhold kan være feil.">
            <a:extLst>
              <a:ext uri="{FF2B5EF4-FFF2-40B4-BE49-F238E27FC236}">
                <a16:creationId xmlns:a16="http://schemas.microsoft.com/office/drawing/2014/main" id="{96D72C33-8E79-DC1E-B6B5-3446DD927ADA}"/>
              </a:ext>
            </a:extLst>
          </p:cNvPr>
          <p:cNvPicPr>
            <a:picLocks noGrp="1" noChangeAspect="1"/>
          </p:cNvPicPr>
          <p:nvPr>
            <p:ph sz="quarter" idx="11"/>
          </p:nvPr>
        </p:nvPicPr>
        <p:blipFill>
          <a:blip r:embed="rId3"/>
          <a:srcRect l="22302" r="18799"/>
          <a:stretch>
            <a:fillRect/>
          </a:stretch>
        </p:blipFill>
        <p:spPr bwMode="auto">
          <a:xfrm>
            <a:off x="629264" y="734786"/>
            <a:ext cx="4837471" cy="548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tel 2">
            <a:extLst>
              <a:ext uri="{FF2B5EF4-FFF2-40B4-BE49-F238E27FC236}">
                <a16:creationId xmlns:a16="http://schemas.microsoft.com/office/drawing/2014/main" id="{F829345C-FA11-6142-9137-A4FF59E09796}"/>
              </a:ext>
            </a:extLst>
          </p:cNvPr>
          <p:cNvSpPr>
            <a:spLocks noGrp="1"/>
          </p:cNvSpPr>
          <p:nvPr>
            <p:ph type="title"/>
          </p:nvPr>
        </p:nvSpPr>
        <p:spPr>
          <a:xfrm>
            <a:off x="6369196" y="2766218"/>
            <a:ext cx="5549608" cy="1325563"/>
          </a:xfrm>
        </p:spPr>
        <p:txBody>
          <a:bodyPr anchor="ctr">
            <a:noAutofit/>
          </a:bodyPr>
          <a:lstStyle/>
          <a:p>
            <a:r>
              <a:rPr lang="nb-NO" sz="3200" b="0">
                <a:latin typeface="+mn-lt"/>
              </a:rPr>
              <a:t>Frelsesarmeen er en del av den verdensvide kristne kirke. Soldater deler tro og grunnleggende lære med andre kristne, men bevegelsen har også egne særpreg og praksiser.</a:t>
            </a:r>
          </a:p>
        </p:txBody>
      </p:sp>
    </p:spTree>
    <p:extLst>
      <p:ext uri="{BB962C8B-B14F-4D97-AF65-F5344CB8AC3E}">
        <p14:creationId xmlns:p14="http://schemas.microsoft.com/office/powerpoint/2010/main" val="32778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3084F7A-BC6A-D743-BE5B-4983FF6E9E6C}"/>
              </a:ext>
            </a:extLst>
          </p:cNvPr>
          <p:cNvSpPr>
            <a:spLocks noGrp="1"/>
          </p:cNvSpPr>
          <p:nvPr>
            <p:ph sz="quarter" idx="11"/>
          </p:nvPr>
        </p:nvSpPr>
        <p:spPr>
          <a:xfrm>
            <a:off x="6707707" y="1084035"/>
            <a:ext cx="4837471" cy="5482288"/>
          </a:xfrm>
        </p:spPr>
        <p:txBody>
          <a:bodyPr/>
          <a:lstStyle/>
          <a:p>
            <a:pPr marL="0" indent="0">
              <a:buNone/>
            </a:pPr>
            <a:r>
              <a:rPr lang="nb-NO">
                <a:latin typeface="+mn-lt"/>
              </a:rPr>
              <a:t>Frelsesarmeen praktiserer ikke dåp og nattverd som fysiske ritualer, men understreker at Guds nåde kan erfares i hele livet. Kristus er sentrum, og fellesskapet er «sakramentalt» ved at troen leves ut i hverdagen, i tjeneste, tilbedelse og erfaringer av Guds nærvær.</a:t>
            </a:r>
            <a:endParaRPr lang="nb-NO" altLang="nb-NO">
              <a:latin typeface="+mn-lt"/>
            </a:endParaRPr>
          </a:p>
          <a:p>
            <a:pPr marL="0" indent="0">
              <a:buNone/>
            </a:pPr>
            <a:endParaRPr lang="nb-NO">
              <a:latin typeface="+mn-lt"/>
            </a:endParaRPr>
          </a:p>
        </p:txBody>
      </p:sp>
      <p:sp>
        <p:nvSpPr>
          <p:cNvPr id="3" name="Tittel 2">
            <a:extLst>
              <a:ext uri="{FF2B5EF4-FFF2-40B4-BE49-F238E27FC236}">
                <a16:creationId xmlns:a16="http://schemas.microsoft.com/office/drawing/2014/main" id="{384F8F6C-BCFE-4949-A949-78503EA3977F}"/>
              </a:ext>
            </a:extLst>
          </p:cNvPr>
          <p:cNvSpPr>
            <a:spLocks noGrp="1"/>
          </p:cNvSpPr>
          <p:nvPr>
            <p:ph type="title"/>
          </p:nvPr>
        </p:nvSpPr>
        <p:spPr/>
        <p:txBody>
          <a:bodyPr/>
          <a:lstStyle/>
          <a:p>
            <a:r>
              <a:rPr lang="nb-NO"/>
              <a:t>Et sakramentalt fellesskap</a:t>
            </a:r>
          </a:p>
        </p:txBody>
      </p:sp>
    </p:spTree>
    <p:extLst>
      <p:ext uri="{BB962C8B-B14F-4D97-AF65-F5344CB8AC3E}">
        <p14:creationId xmlns:p14="http://schemas.microsoft.com/office/powerpoint/2010/main" val="160671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217B-4B9D-20E0-17E0-D92087D62523}"/>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1BBBFA15-78AB-6258-5A94-B73020DE1939}"/>
              </a:ext>
            </a:extLst>
          </p:cNvPr>
          <p:cNvSpPr>
            <a:spLocks noGrp="1"/>
          </p:cNvSpPr>
          <p:nvPr>
            <p:ph type="title"/>
          </p:nvPr>
        </p:nvSpPr>
        <p:spPr/>
        <p:txBody>
          <a:bodyPr/>
          <a:lstStyle/>
          <a:p>
            <a:r>
              <a:rPr lang="nb-NO"/>
              <a:t>Læresetningene</a:t>
            </a:r>
          </a:p>
        </p:txBody>
      </p:sp>
      <p:sp>
        <p:nvSpPr>
          <p:cNvPr id="7" name="Rectangle 1">
            <a:extLst>
              <a:ext uri="{FF2B5EF4-FFF2-40B4-BE49-F238E27FC236}">
                <a16:creationId xmlns:a16="http://schemas.microsoft.com/office/drawing/2014/main" id="{18CA702D-E46E-E64D-6598-A4B84E6F9B54}"/>
              </a:ext>
            </a:extLst>
          </p:cNvPr>
          <p:cNvSpPr>
            <a:spLocks noGrp="1" noChangeArrowheads="1"/>
          </p:cNvSpPr>
          <p:nvPr>
            <p:ph sz="quarter" idx="12"/>
          </p:nvPr>
        </p:nvSpPr>
        <p:spPr bwMode="auto">
          <a:xfrm>
            <a:off x="611909" y="344557"/>
            <a:ext cx="10473534" cy="466476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fontScale="32500" lnSpcReduction="20000"/>
          </a:bodyPr>
          <a:lstStyle/>
          <a:p>
            <a:pPr marL="0" indent="0" eaLnBrk="0" fontAlgn="base" hangingPunct="0">
              <a:spcBef>
                <a:spcPct val="0"/>
              </a:spcBef>
              <a:spcAft>
                <a:spcPts val="600"/>
              </a:spcAft>
              <a:buNone/>
            </a:pPr>
            <a:r>
              <a:rPr lang="nb-NO" sz="5500" b="1">
                <a:latin typeface="+mn-lt"/>
              </a:rPr>
              <a:t>Jeg tror på og vil leve etter sannhetene i Guds ord slik de blir uttrykt i Frelsesarmeens elleve trosartikler:</a:t>
            </a:r>
          </a:p>
          <a:p>
            <a:pPr marL="0" indent="0" eaLnBrk="0" fontAlgn="base" hangingPunct="0">
              <a:spcBef>
                <a:spcPct val="0"/>
              </a:spcBef>
              <a:spcAft>
                <a:spcPts val="600"/>
              </a:spcAft>
              <a:buNone/>
            </a:pPr>
            <a:endParaRPr lang="nb-NO" sz="4000" b="1">
              <a:latin typeface="+mn-lt"/>
            </a:endParaRPr>
          </a:p>
          <a:p>
            <a:pPr marL="514350" indent="-514350" eaLnBrk="0" fontAlgn="base" hangingPunct="0">
              <a:lnSpc>
                <a:spcPct val="120000"/>
              </a:lnSpc>
              <a:spcBef>
                <a:spcPct val="0"/>
              </a:spcBef>
              <a:spcAft>
                <a:spcPts val="600"/>
              </a:spcAft>
              <a:buFont typeface="+mj-lt"/>
              <a:buAutoNum type="arabicPeriod"/>
            </a:pPr>
            <a:r>
              <a:rPr lang="nb-NO" sz="5500">
                <a:latin typeface="+mn-lt"/>
              </a:rPr>
              <a:t>Vi tror Det gamle og Det nye testamentet i Bibelen er inspirert av Gud, og at bare de gir den guddommelige rettesnoren for kristen tro, lære og liv.</a:t>
            </a:r>
          </a:p>
          <a:p>
            <a:pPr marL="514350" indent="-514350" eaLnBrk="0" fontAlgn="base" hangingPunct="0">
              <a:lnSpc>
                <a:spcPct val="120000"/>
              </a:lnSpc>
              <a:spcBef>
                <a:spcPct val="0"/>
              </a:spcBef>
              <a:spcAft>
                <a:spcPts val="600"/>
              </a:spcAft>
              <a:buFont typeface="+mj-lt"/>
              <a:buAutoNum type="arabicPeriod"/>
            </a:pPr>
            <a:r>
              <a:rPr lang="nb-NO" sz="5500">
                <a:latin typeface="+mn-lt"/>
              </a:rPr>
              <a:t>Vi tror det er bare én Gud, som er absolutt fullkommen, som har skapt, opprettholder og styrer alle ting og er det eneste rette formålet for religiøs tilbedelse.</a:t>
            </a:r>
          </a:p>
          <a:p>
            <a:pPr marL="514350" indent="-514350" eaLnBrk="0" fontAlgn="base" hangingPunct="0">
              <a:lnSpc>
                <a:spcPct val="120000"/>
              </a:lnSpc>
              <a:spcBef>
                <a:spcPct val="0"/>
              </a:spcBef>
              <a:spcAft>
                <a:spcPts val="600"/>
              </a:spcAft>
              <a:buFont typeface="+mj-lt"/>
              <a:buAutoNum type="arabicPeriod"/>
            </a:pPr>
            <a:r>
              <a:rPr lang="nb-NO" sz="5500">
                <a:latin typeface="+mn-lt"/>
              </a:rPr>
              <a:t>Vi tror det er tre personer i guddommen: Faderen, Sønnen og Den Hellige Ånd. De er ett i vesen og like i makt og ære.</a:t>
            </a:r>
          </a:p>
          <a:p>
            <a:pPr marL="514350" indent="-514350" eaLnBrk="0" fontAlgn="base" hangingPunct="0">
              <a:lnSpc>
                <a:spcPct val="120000"/>
              </a:lnSpc>
              <a:spcBef>
                <a:spcPct val="0"/>
              </a:spcBef>
              <a:spcAft>
                <a:spcPts val="600"/>
              </a:spcAft>
              <a:buFont typeface="+mj-lt"/>
              <a:buAutoNum type="arabicPeriod"/>
            </a:pPr>
            <a:r>
              <a:rPr lang="nb-NO" sz="5500">
                <a:latin typeface="+mn-lt"/>
              </a:rPr>
              <a:t>Vi tror at i Jesu Kristi person er guddommelig og menneskelig natur forent, så at han er både virkelig og sann Gud og virkelig og sant menneske.</a:t>
            </a:r>
          </a:p>
          <a:p>
            <a:pPr marL="514350" indent="-514350" eaLnBrk="0" fontAlgn="base" hangingPunct="0">
              <a:lnSpc>
                <a:spcPct val="120000"/>
              </a:lnSpc>
              <a:spcBef>
                <a:spcPct val="0"/>
              </a:spcBef>
              <a:spcAft>
                <a:spcPts val="600"/>
              </a:spcAft>
              <a:buFont typeface="+mj-lt"/>
              <a:buAutoNum type="arabicPeriod"/>
            </a:pPr>
            <a:r>
              <a:rPr lang="nb-NO" sz="5500">
                <a:latin typeface="+mn-lt"/>
              </a:rPr>
              <a:t>Vi tror de første foreldrene våre ble skapt i en uskyldstilstand, men at de ved ulydigheten sin tapte renheten og lykken. Som en følge av fallet deres, er alle mennesker blitt helt igjennom fordervede syndere og derfor gjenstand for Guds vrede.</a:t>
            </a:r>
          </a:p>
          <a:p>
            <a:pPr marL="514350" indent="-514350" eaLnBrk="0" fontAlgn="base" hangingPunct="0">
              <a:lnSpc>
                <a:spcPct val="120000"/>
              </a:lnSpc>
              <a:spcBef>
                <a:spcPct val="0"/>
              </a:spcBef>
              <a:spcAft>
                <a:spcPts val="600"/>
              </a:spcAft>
              <a:buFont typeface="+mj-lt"/>
              <a:buAutoNum type="arabicPeriod"/>
            </a:pPr>
            <a:r>
              <a:rPr lang="nb-NO" altLang="nb-NO" sz="5500">
                <a:latin typeface="+mn-lt"/>
              </a:rPr>
              <a:t>Vi tror Herren Jesus Kristus, ved sin lidelse og død, har tilveiebrakt forsoning for hele verden, så alle som vil kan bli frelst.</a:t>
            </a:r>
            <a:endParaRPr kumimoji="0" lang="nb-NO" altLang="nb-NO" sz="5500" b="0" i="0" u="none" strike="noStrike" cap="none" normalizeH="0" baseline="0">
              <a:ln>
                <a:noFill/>
              </a:ln>
              <a:effectLst/>
              <a:latin typeface="+mn-lt"/>
            </a:endParaRPr>
          </a:p>
        </p:txBody>
      </p:sp>
    </p:spTree>
    <p:extLst>
      <p:ext uri="{BB962C8B-B14F-4D97-AF65-F5344CB8AC3E}">
        <p14:creationId xmlns:p14="http://schemas.microsoft.com/office/powerpoint/2010/main" val="3032328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ki">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C55F0EDC-A48A-4B45-8DD2-9EBCFB915623}"/>
    </a:ext>
  </a:extLst>
</a:theme>
</file>

<file path=ppt/theme/theme2.xml><?xml version="1.0" encoding="utf-8"?>
<a:theme xmlns:a="http://schemas.openxmlformats.org/drawingml/2006/main" name="Marine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E26FBA33-BBF0-C84C-810B-831EB20D00DF}"/>
    </a:ext>
  </a:extLst>
</a:theme>
</file>

<file path=ppt/theme/theme3.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F39BE47-C4B5-8745-9D4D-BE8C798D5E5C}"/>
    </a:ext>
  </a:extLst>
</a:theme>
</file>

<file path=ppt/theme/theme4.xml><?xml version="1.0" encoding="utf-8"?>
<a:theme xmlns:a="http://schemas.openxmlformats.org/drawingml/2006/main" name="Koksgrå">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36A17D7-A3FC-F14A-BED9-6DA5D356BE5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D3F2A03C67C4488CD737722A3E1A7" ma:contentTypeVersion="13" ma:contentTypeDescription="Create a new document." ma:contentTypeScope="" ma:versionID="67c21f16adc69f0a7c558fe98275f816">
  <xsd:schema xmlns:xsd="http://www.w3.org/2001/XMLSchema" xmlns:xs="http://www.w3.org/2001/XMLSchema" xmlns:p="http://schemas.microsoft.com/office/2006/metadata/properties" xmlns:ns2="ddd9fdad-34b3-4694-82f1-f0eaf26d4be5" xmlns:ns3="6421547f-7d43-4937-b8cd-ed995b2c9956" targetNamespace="http://schemas.microsoft.com/office/2006/metadata/properties" ma:root="true" ma:fieldsID="5c8828632b631a3c7c7837a21006569a" ns2:_="" ns3:_="">
    <xsd:import namespace="ddd9fdad-34b3-4694-82f1-f0eaf26d4be5"/>
    <xsd:import namespace="6421547f-7d43-4937-b8cd-ed995b2c99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fdad-34b3-4694-82f1-f0eaf26d4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d07e31-a304-4503-b9d1-7ce3c5af8c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1547f-7d43-4937-b8cd-ed995b2c99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318415e-5e21-498a-9023-0e06366f2525}" ma:internalName="TaxCatchAll" ma:showField="CatchAllData" ma:web="6421547f-7d43-4937-b8cd-ed995b2c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21547f-7d43-4937-b8cd-ed995b2c9956">
      <UserInfo>
        <DisplayName>Kommunikasjonsavdelingen-medlemmer</DisplayName>
        <AccountId>1558</AccountId>
        <AccountType/>
      </UserInfo>
    </SharedWithUsers>
    <lcf76f155ced4ddcb4097134ff3c332f xmlns="ddd9fdad-34b3-4694-82f1-f0eaf26d4be5">
      <Terms xmlns="http://schemas.microsoft.com/office/infopath/2007/PartnerControls"/>
    </lcf76f155ced4ddcb4097134ff3c332f>
    <TaxCatchAll xmlns="6421547f-7d43-4937-b8cd-ed995b2c9956" xsi:nil="true"/>
  </documentManagement>
</p:properties>
</file>

<file path=customXml/itemProps1.xml><?xml version="1.0" encoding="utf-8"?>
<ds:datastoreItem xmlns:ds="http://schemas.openxmlformats.org/officeDocument/2006/customXml" ds:itemID="{CF58FAA7-9369-4E81-955C-3A0871255559}">
  <ds:schemaRefs>
    <ds:schemaRef ds:uri="6421547f-7d43-4937-b8cd-ed995b2c9956"/>
    <ds:schemaRef ds:uri="ddd9fdad-34b3-4694-82f1-f0eaf26d4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0D7541-55C3-4E06-A638-C12692F94DF4}">
  <ds:schemaRefs>
    <ds:schemaRef ds:uri="http://schemas.microsoft.com/sharepoint/v3/contenttype/forms"/>
  </ds:schemaRefs>
</ds:datastoreItem>
</file>

<file path=customXml/itemProps3.xml><?xml version="1.0" encoding="utf-8"?>
<ds:datastoreItem xmlns:ds="http://schemas.openxmlformats.org/officeDocument/2006/customXml" ds:itemID="{3DBCAF5B-2FE7-4DC7-B7D1-26DA195D7018}">
  <ds:schemaRefs>
    <ds:schemaRef ds:uri="2de949f0-3cfc-47a7-b5cd-1655a8391e00"/>
    <ds:schemaRef ds:uri="6421547f-7d43-4937-b8cd-ed995b2c9956"/>
    <ds:schemaRef ds:uri="911431e0-840e-4d49-b1f3-b3863d06a375"/>
    <ds:schemaRef ds:uri="ddd9fdad-34b3-4694-82f1-f0eaf26d4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 powerpointmal kombi</Template>
  <Application>Microsoft Office PowerPoint</Application>
  <PresentationFormat>Widescreen</PresentationFormat>
  <Slides>17</Slides>
  <Notes>10</Notes>
  <HiddenSlides>0</HiddenSlide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Kaki</vt:lpstr>
      <vt:lpstr>Marineblå</vt:lpstr>
      <vt:lpstr>Rød</vt:lpstr>
      <vt:lpstr>Koksgrå</vt:lpstr>
      <vt:lpstr>Soldatskap i Frelsesarmeen</vt:lpstr>
      <vt:lpstr>PowerPoint Presentation</vt:lpstr>
      <vt:lpstr>PowerPoint Presentation</vt:lpstr>
      <vt:lpstr>Begynnelsen</vt:lpstr>
      <vt:lpstr>Krigsartiklene og organiseringen</vt:lpstr>
      <vt:lpstr>En internasjonal bevegelse</vt:lpstr>
      <vt:lpstr>Frelsesarmeen er en del av den verdensvide kristne kirke. Soldater deler tro og grunnleggende lære med andre kristne, men bevegelsen har også egne særpreg og praksiser.</vt:lpstr>
      <vt:lpstr>Et sakramentalt fellesskap</vt:lpstr>
      <vt:lpstr>Læresetningene</vt:lpstr>
      <vt:lpstr>Læresetningene</vt:lpstr>
      <vt:lpstr>Derfor  - vil jeg være åpen for Den hellige ånds arbeid og være lydig mot hans ledelse i livet mitt, så jeg kan vokse i nåde gjennom tilbedelse, bønn, tjeneste og bibellesning.  - vil jeg innrette livet mitt etter Guds rikes verdier og ikke verdens.  - vil jeg vise kristen integritet på alle områder av livet mitt og ikke tillate noe i tanke, ord eller handling som er uverdig, urent, usant, vanhellig, uærlig eller umoralsk. </vt:lpstr>
      <vt:lpstr>Derfor  - vil jeg holde fast ved kristne idealer i alle mine relasjoner med andre: Min familie, naboer, kolleger og andre salvasjonister, de jeg er ansvarlig overfor, de jeg har ansvar for og samfunnet for øvrig.  – vil jeg verne om ekteskapets og familielivets ukrenkelighet.  - vil jeg være en trofast forvalter av min tid og mine evner, mine penger og eiendeler, kropp, sinn og ånd, fordi jeg vet jeg er ansvarlig overfor Gud.</vt:lpstr>
      <vt:lpstr>Derfor  – vil jeg avholde meg fra alkoholholdig drikke, tobakk, ikke-medisinsk bruk av  vanedannende medikamenter, gambling, pornografi, det okkulte og alt annet  som kan slavebinde kropp og ånd.  – vil jeg være trofast mot hensikten Gud hadde med å oppreise Frelsesarmeen, dele de gode nyhetene om Jesus Kristus, bestrebe meg på å vinne andre for ham og i hans navn vise omsorg for de trengende og vanskeligstilte.</vt:lpstr>
      <vt:lpstr>PowerPoint Presentation</vt:lpstr>
      <vt:lpstr>Når en soldat signerer Soldatpakten, er det et svar på denne invitasjonen. Det er som å si: «Gud, du har gitt meg alt. Nå vil jeg gi deg mitt liv tilbake.»</vt:lpstr>
      <vt:lpstr>Refleksjon</vt:lpstr>
      <vt:lpstr>Boka Kalt til soldat gir en grundig av gjennomgang Soldatpakten i Frelsesarmeen og setter søkelys på tanken og hensikten bak erklæringene som utgjør pakten.  Pakten er en avtale mellom deg og Gud.   Troen, verdiene og livsstilen som beskrives i pakten, forutsetter innvielse til Gud og Guds oppdrag, hellighet i hjerte og liv, personlig integritet og ærlighet, samt en vilje til å leve på måter som viser hva det betyr å følge Kristus.   Lykke til med spennende lesning, og enda viktigere: Måtte du oppleve masse av Guds velsignelse når du omsetter teori i praksis!  Skann qr-koden for å komme til hele kurset som vil ta deg gjennom boka Kalt til soldat.  Gud velsigne deg!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Majken Solberg</dc:creator>
  <cp:revision>1</cp:revision>
  <cp:lastPrinted>2022-02-02T14:42:14Z</cp:lastPrinted>
  <dcterms:created xsi:type="dcterms:W3CDTF">2026-02-05T08:53:53Z</dcterms:created>
  <dcterms:modified xsi:type="dcterms:W3CDTF">2026-02-12T09:21:44Z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0x010100016D3F2A03C67C4488CD737722A3E1A7</vt:lpwstr>
  </property>
  <property fmtid="{D5CDD505-2E9C-101B-9397-08002B2CF9AE}" pid="3" name="MediaServiceImageTags">
    <vt:lpwstr/>
  </property>
  <property fmtid="{D5CDD505-2E9C-101B-9397-08002B2CF9AE}" pid="4" name="Order">
    <vt:r8>91900</vt:r8>
  </property>
  <property fmtid="{D5CDD505-2E9C-101B-9397-08002B2CF9AE}" pid="5" name="xd_Signature">
    <vt:bool>false</vt:bool>
  </property>
  <property fmtid="{D5CDD505-2E9C-101B-9397-08002B2CF9AE}" pid="6" name="SharedWithUsers">
    <vt:lpwstr>1558;#Kommunikasjonsavdelingen-medlemmer</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